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316" r:id="rId3"/>
    <p:sldId id="296" r:id="rId4"/>
    <p:sldId id="306" r:id="rId5"/>
    <p:sldId id="309" r:id="rId6"/>
    <p:sldId id="304" r:id="rId7"/>
    <p:sldId id="307" r:id="rId8"/>
    <p:sldId id="318" r:id="rId9"/>
    <p:sldId id="308" r:id="rId10"/>
    <p:sldId id="312" r:id="rId11"/>
    <p:sldId id="297" r:id="rId12"/>
    <p:sldId id="310" r:id="rId13"/>
    <p:sldId id="298" r:id="rId14"/>
    <p:sldId id="311" r:id="rId15"/>
    <p:sldId id="291" r:id="rId16"/>
    <p:sldId id="29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71A"/>
    <a:srgbClr val="E8C7B0"/>
    <a:srgbClr val="000000"/>
    <a:srgbClr val="541818"/>
    <a:srgbClr val="CF1C21"/>
    <a:srgbClr val="4F81BD"/>
    <a:srgbClr val="8B4907"/>
    <a:srgbClr val="5C4F46"/>
    <a:srgbClr val="66584E"/>
    <a:srgbClr val="F4D1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75429" autoAdjust="0"/>
  </p:normalViewPr>
  <p:slideViewPr>
    <p:cSldViewPr>
      <p:cViewPr>
        <p:scale>
          <a:sx n="60" d="100"/>
          <a:sy n="60" d="100"/>
        </p:scale>
        <p:origin x="-222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F4BCD-A9DD-4C5B-9EFE-BFA75BDC0D37}" type="datetimeFigureOut">
              <a:rPr lang="es-ES" smtClean="0"/>
              <a:pPr/>
              <a:t>28/11/2012</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BFFEC-4C05-4218-9960-C05A944F8ED3}"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La </a:t>
            </a:r>
            <a:r>
              <a:rPr lang="es-ES" sz="1200" i="1" kern="1200" baseline="0" dirty="0" smtClean="0">
                <a:solidFill>
                  <a:schemeClr val="tx1"/>
                </a:solidFill>
                <a:latin typeface="+mn-lt"/>
                <a:ea typeface="+mn-ea"/>
                <a:cs typeface="+mn-cs"/>
              </a:rPr>
              <a:t>Estrategia 2020 de la Federación Internacional de Sociedades de la Cruz Roja y de la Media </a:t>
            </a:r>
            <a:r>
              <a:rPr lang="es-ES" sz="1200" kern="1200" baseline="0" dirty="0" smtClean="0">
                <a:solidFill>
                  <a:schemeClr val="tx1"/>
                </a:solidFill>
                <a:latin typeface="+mn-lt"/>
                <a:ea typeface="+mn-ea"/>
                <a:cs typeface="+mn-cs"/>
              </a:rPr>
              <a:t>Luna Roja (FICR), además de describir la participación de esta última en actividades que</a:t>
            </a:r>
          </a:p>
          <a:p>
            <a:r>
              <a:rPr lang="es-ES" sz="1200" kern="1200" baseline="0" dirty="0" smtClean="0">
                <a:solidFill>
                  <a:schemeClr val="tx1"/>
                </a:solidFill>
                <a:latin typeface="+mn-lt"/>
                <a:ea typeface="+mn-ea"/>
                <a:cs typeface="+mn-cs"/>
              </a:rPr>
              <a:t>salvan vidas en desastres y crisis, se subraya la importancia que reviste proteger los medios de subsistencia, reforzar la recuperación y posibilitar una vida sana y segura a más largo plazo. De ahí que se ponga el énfasis en el papel que desempeñan la Cruz Roja y la Media Luna Roja en la acción humanitaria para responder a necesidades inmediatas y abordar las causas subyacentes de la vulnerabilidad mediante actividades de desarrollo</a:t>
            </a:r>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Por Ejemplo:</a:t>
            </a:r>
            <a:r>
              <a:rPr lang="es-ES" sz="1200" b="1" kern="1200" baseline="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Reforzar leyes y políticas sobre desastres </a:t>
            </a:r>
            <a:r>
              <a:rPr lang="es-ES" sz="1200" kern="1200" dirty="0" smtClean="0">
                <a:solidFill>
                  <a:schemeClr val="tx1"/>
                </a:solidFill>
                <a:latin typeface="+mn-lt"/>
                <a:ea typeface="+mn-ea"/>
                <a:cs typeface="+mn-cs"/>
              </a:rPr>
              <a:t>El marco jurídico debería estipular la participación de personas vulnerables, la Cruz Roja y Media Luna Roja, la sociedad civil y el sector privado en la reducción del riesgo. Leyes y políticas reforzadas respaldarán la asignación de la financiación apropiada para trabajar con esas personas y sus comunidades, cartografiar los riesgos, acceso a información sobre desastres, planificación del desarrollo y asegurando la aplicación de códigos de construcción, planificar el uso de la tierra y rendir cuentas de los resultados.</a:t>
            </a:r>
          </a:p>
          <a:p>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Cuando la resiliencia se enmarca en la labor de desarrollo como una cuestión crítica, </a:t>
            </a:r>
            <a:r>
              <a:rPr lang="es-ES" b="1" dirty="0" smtClean="0"/>
              <a:t>no se pueden omitir las necesidades humanitarias básicas de las personas vulnerables</a:t>
            </a:r>
            <a:r>
              <a:rPr lang="es-ES" dirty="0" smtClean="0"/>
              <a:t>. Las iniciativas de desarrollo y las iniciativas humanitarias no deben hacer daño alguno y han de contribuir a que las personas sean menos vulnerables y estén menos expuestas a desigualdades en los determinantes de salud y bienestar.</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Gobiernos, formuladores de políticas y el resto de las pertinentes partes interesadas deberían alentar la elaboración y financiación de planes de resiliencia en forma coordinada y coherente entre los sectores.  Las leyes sobre desastres facilitan el fortalecimiento de la resiliencia y la participación comunitaria, por lo cual, se alienta a los gobiernos a establecer y/o actualizar la legislación en materia de gestión de desastres.</a:t>
            </a:r>
          </a:p>
          <a:p>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 fin de asegurar que “las estrategias y programas de desarrollo den prioridad al fortalecimiento de la resiliencia de las personas y sociedades ante situaciones de riesgos frente a desastres, especialmente en contextos de alta vulnerabilidad como los pequeños Estados insulares en desarrollo. </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Los gobiernos deberían garantizar soluciones de energía justas y duraderas que además de dar la prioridad a las personas pobres y vulnerables contribuyan a reducir las emisiones</a:t>
            </a:r>
          </a:p>
          <a:p>
            <a:r>
              <a:rPr lang="es-ES" sz="1200" kern="1200" baseline="0" dirty="0" smtClean="0">
                <a:solidFill>
                  <a:schemeClr val="tx1"/>
                </a:solidFill>
                <a:latin typeface="+mn-lt"/>
                <a:ea typeface="+mn-ea"/>
                <a:cs typeface="+mn-cs"/>
              </a:rPr>
              <a:t>de gases de efecto invernadero. </a:t>
            </a:r>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15</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Para la Federación Internacional, la reducción del riesgo de desastres es una prioridad. Pensamos que, abordando la vulnerabilidad, podemos reducir notablemente el riesgo de desastres y construir comunidades más seguras y resistentes. Lo hacemos combinando medidas de preparación para desastres y medidas de mitigación dirigidas por la comunidad.</a:t>
            </a:r>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importancia que tiene la organización comunitaria en la creación de mecanismos de dialogo que promuevan la reducción del riesgo a nivel de las comunidades bajo un criterio multisectorial e interinstitucional.</a:t>
            </a:r>
          </a:p>
          <a:p>
            <a:pPr marL="457200" lvl="0" indent="-457200" algn="just">
              <a:buNone/>
            </a:pPr>
            <a:endParaRPr lang="es-ES" b="1" dirty="0" smtClean="0">
              <a:solidFill>
                <a:srgbClr val="A9171A"/>
              </a:solidFill>
            </a:endParaRPr>
          </a:p>
          <a:p>
            <a:pPr marL="457200" lvl="0" indent="-457200" algn="just">
              <a:buNone/>
            </a:pPr>
            <a:r>
              <a:rPr lang="es-ES" b="1" dirty="0" smtClean="0">
                <a:solidFill>
                  <a:srgbClr val="A9171A"/>
                </a:solidFill>
              </a:rPr>
              <a:t>Reconocer: </a:t>
            </a:r>
            <a:r>
              <a:rPr lang="es-ES" dirty="0" smtClean="0"/>
              <a:t>Que las comunidades también son responsables de su desarrollo y esto a su vez contribuye a crear resiliencia.</a:t>
            </a:r>
          </a:p>
          <a:p>
            <a:pPr marL="457200" indent="-457200" algn="just">
              <a:buNone/>
            </a:pPr>
            <a:endParaRPr lang="es-ES" dirty="0" smtClean="0"/>
          </a:p>
          <a:p>
            <a:pPr marL="457200" indent="-457200" algn="just">
              <a:buNone/>
              <a:tabLst>
                <a:tab pos="361950" algn="l"/>
              </a:tabLst>
            </a:pPr>
            <a:r>
              <a:rPr lang="es-ES" b="1" dirty="0" smtClean="0">
                <a:solidFill>
                  <a:srgbClr val="C00000"/>
                </a:solidFill>
              </a:rPr>
              <a:t> </a:t>
            </a:r>
            <a:r>
              <a:rPr lang="en-GB" b="1" dirty="0" smtClean="0">
                <a:solidFill>
                  <a:srgbClr val="C00000"/>
                </a:solidFill>
              </a:rPr>
              <a:t>La </a:t>
            </a:r>
            <a:r>
              <a:rPr lang="en-GB" b="1" dirty="0" err="1" smtClean="0">
                <a:solidFill>
                  <a:srgbClr val="C00000"/>
                </a:solidFill>
              </a:rPr>
              <a:t>participacion</a:t>
            </a:r>
            <a:r>
              <a:rPr lang="en-GB" b="1" dirty="0" smtClean="0">
                <a:solidFill>
                  <a:srgbClr val="C00000"/>
                </a:solidFill>
              </a:rPr>
              <a:t> no </a:t>
            </a:r>
            <a:r>
              <a:rPr lang="en-GB" b="1" dirty="0" err="1" smtClean="0">
                <a:solidFill>
                  <a:srgbClr val="C00000"/>
                </a:solidFill>
              </a:rPr>
              <a:t>basta</a:t>
            </a:r>
            <a:r>
              <a:rPr lang="en-GB" dirty="0" smtClean="0"/>
              <a:t>, </a:t>
            </a:r>
            <a:r>
              <a:rPr lang="en-GB" dirty="0" err="1" smtClean="0"/>
              <a:t>es</a:t>
            </a:r>
            <a:r>
              <a:rPr lang="en-GB" dirty="0" smtClean="0"/>
              <a:t> </a:t>
            </a:r>
            <a:r>
              <a:rPr lang="en-GB" dirty="0" err="1" smtClean="0"/>
              <a:t>necesario</a:t>
            </a:r>
            <a:r>
              <a:rPr lang="en-GB" dirty="0" smtClean="0"/>
              <a:t> </a:t>
            </a:r>
            <a:r>
              <a:rPr lang="en-GB" dirty="0" err="1" smtClean="0"/>
              <a:t>las</a:t>
            </a:r>
            <a:r>
              <a:rPr lang="en-GB" dirty="0" smtClean="0"/>
              <a:t> </a:t>
            </a:r>
            <a:r>
              <a:rPr lang="en-GB" dirty="0" err="1" smtClean="0"/>
              <a:t>comunidades</a:t>
            </a:r>
            <a:r>
              <a:rPr lang="en-GB" dirty="0" smtClean="0"/>
              <a:t> </a:t>
            </a:r>
            <a:r>
              <a:rPr lang="en-GB" dirty="0" err="1" smtClean="0"/>
              <a:t>apropiada</a:t>
            </a:r>
            <a:r>
              <a:rPr lang="en-GB" dirty="0" smtClean="0"/>
              <a:t> de </a:t>
            </a:r>
            <a:r>
              <a:rPr lang="en-GB" dirty="0" err="1" smtClean="0"/>
              <a:t>su</a:t>
            </a:r>
            <a:r>
              <a:rPr lang="en-GB" dirty="0" smtClean="0"/>
              <a:t> </a:t>
            </a:r>
            <a:r>
              <a:rPr lang="en-GB" dirty="0" err="1" smtClean="0"/>
              <a:t>propio</a:t>
            </a:r>
            <a:r>
              <a:rPr lang="en-GB" dirty="0" smtClean="0"/>
              <a:t> </a:t>
            </a:r>
            <a:r>
              <a:rPr lang="en-GB" dirty="0" err="1" smtClean="0"/>
              <a:t>destino</a:t>
            </a:r>
            <a:r>
              <a:rPr lang="en-GB" dirty="0" smtClean="0"/>
              <a:t>. La Cruz </a:t>
            </a:r>
            <a:r>
              <a:rPr lang="en-GB" dirty="0" err="1" smtClean="0"/>
              <a:t>Roja</a:t>
            </a:r>
            <a:r>
              <a:rPr lang="en-GB" dirty="0" smtClean="0"/>
              <a:t> </a:t>
            </a:r>
            <a:r>
              <a:rPr lang="en-GB" dirty="0" err="1" smtClean="0"/>
              <a:t>es</a:t>
            </a:r>
            <a:r>
              <a:rPr lang="en-GB" dirty="0" smtClean="0"/>
              <a:t> un </a:t>
            </a:r>
            <a:r>
              <a:rPr lang="en-GB" dirty="0" err="1" smtClean="0"/>
              <a:t>acompanate</a:t>
            </a:r>
            <a:r>
              <a:rPr lang="en-GB" dirty="0" smtClean="0"/>
              <a:t>  de </a:t>
            </a:r>
            <a:r>
              <a:rPr lang="en-GB" dirty="0" err="1" smtClean="0"/>
              <a:t>esos</a:t>
            </a:r>
            <a:r>
              <a:rPr lang="en-GB" dirty="0" smtClean="0"/>
              <a:t> </a:t>
            </a:r>
            <a:r>
              <a:rPr lang="en-GB" dirty="0" err="1" smtClean="0"/>
              <a:t>procesos</a:t>
            </a:r>
            <a:r>
              <a:rPr lang="en-GB" dirty="0" smtClean="0"/>
              <a:t> de </a:t>
            </a:r>
            <a:r>
              <a:rPr lang="en-GB" dirty="0" err="1" smtClean="0"/>
              <a:t>desarrollo</a:t>
            </a:r>
            <a:r>
              <a:rPr lang="en-GB" dirty="0" smtClean="0"/>
              <a:t> y </a:t>
            </a:r>
            <a:r>
              <a:rPr lang="en-GB" dirty="0" err="1" smtClean="0"/>
              <a:t>construccion</a:t>
            </a:r>
            <a:r>
              <a:rPr lang="en-GB" dirty="0" smtClean="0"/>
              <a:t> de </a:t>
            </a:r>
            <a:r>
              <a:rPr lang="en-GB" dirty="0" err="1" smtClean="0"/>
              <a:t>resiliencia</a:t>
            </a:r>
            <a:r>
              <a:rPr lang="en-GB" dirty="0" smtClean="0"/>
              <a:t>.</a:t>
            </a:r>
          </a:p>
          <a:p>
            <a:pPr marL="457200" indent="-457200" algn="just">
              <a:buNone/>
            </a:pPr>
            <a:endParaRPr lang="en-GB" dirty="0" smtClean="0"/>
          </a:p>
          <a:p>
            <a:pPr marL="457200" indent="-457200" algn="just">
              <a:buNone/>
            </a:pPr>
            <a:r>
              <a:rPr lang="en-GB" b="1" dirty="0" smtClean="0">
                <a:solidFill>
                  <a:schemeClr val="tx2"/>
                </a:solidFill>
              </a:rPr>
              <a:t>Las SN trabajan en:</a:t>
            </a:r>
          </a:p>
          <a:p>
            <a:pPr marL="457200" indent="-457200" algn="just"/>
            <a:r>
              <a:rPr lang="en-GB" dirty="0" err="1" smtClean="0"/>
              <a:t>Fortalecimiento</a:t>
            </a:r>
            <a:r>
              <a:rPr lang="en-GB" dirty="0" smtClean="0"/>
              <a:t> de la </a:t>
            </a:r>
            <a:r>
              <a:rPr lang="en-GB" dirty="0" err="1" smtClean="0"/>
              <a:t>organizacion</a:t>
            </a:r>
            <a:r>
              <a:rPr lang="en-GB" dirty="0" smtClean="0"/>
              <a:t> comunitaria</a:t>
            </a:r>
          </a:p>
          <a:p>
            <a:pPr marL="457200" indent="-457200" algn="just"/>
            <a:r>
              <a:rPr lang="en-GB" dirty="0" err="1" smtClean="0"/>
              <a:t>Conformacion</a:t>
            </a:r>
            <a:r>
              <a:rPr lang="en-GB" dirty="0" smtClean="0"/>
              <a:t> de </a:t>
            </a:r>
            <a:r>
              <a:rPr lang="en-GB" dirty="0" err="1" smtClean="0"/>
              <a:t>las</a:t>
            </a:r>
            <a:r>
              <a:rPr lang="en-GB" dirty="0" smtClean="0"/>
              <a:t> </a:t>
            </a:r>
            <a:r>
              <a:rPr lang="en-GB" dirty="0" err="1" smtClean="0"/>
              <a:t>Brigadas</a:t>
            </a:r>
            <a:r>
              <a:rPr lang="en-GB" dirty="0" smtClean="0"/>
              <a:t> </a:t>
            </a:r>
            <a:r>
              <a:rPr lang="en-GB" dirty="0" err="1" smtClean="0"/>
              <a:t>Comunitarias</a:t>
            </a:r>
            <a:r>
              <a:rPr lang="en-GB" dirty="0" smtClean="0"/>
              <a:t> y del sector </a:t>
            </a:r>
            <a:r>
              <a:rPr lang="en-GB" dirty="0" err="1" smtClean="0"/>
              <a:t>educativo</a:t>
            </a:r>
            <a:endParaRPr lang="en-GB" dirty="0" smtClean="0"/>
          </a:p>
          <a:p>
            <a:pPr marL="457200" indent="-457200" algn="just"/>
            <a:r>
              <a:rPr lang="en-GB" dirty="0" err="1" smtClean="0"/>
              <a:t>Campanas</a:t>
            </a:r>
            <a:r>
              <a:rPr lang="en-GB" dirty="0" smtClean="0"/>
              <a:t> de </a:t>
            </a:r>
            <a:r>
              <a:rPr lang="en-GB" dirty="0" err="1" smtClean="0"/>
              <a:t>sensibilizacion</a:t>
            </a:r>
            <a:endParaRPr lang="en-GB" dirty="0" smtClean="0"/>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069BFFEC-4C05-4218-9960-C05A944F8ED3}"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Realizamos</a:t>
            </a:r>
            <a:r>
              <a:rPr lang="es-ES" b="1" baseline="0" dirty="0" smtClean="0"/>
              <a:t> un estudio sobre la aplicación del Análisis de vulnerabilidades y Capacidades  y la participación comunitaria </a:t>
            </a:r>
            <a:r>
              <a:rPr lang="es-ES" b="1" dirty="0" smtClean="0"/>
              <a:t>y nos </a:t>
            </a:r>
            <a:r>
              <a:rPr lang="es-ES" dirty="0" smtClean="0"/>
              <a:t>indica que el riesgo social, los riesgos de la salud, la descomposición de los tejidos sociales y el debilitamiento de los medios de vida están presentes todo el tiempo </a:t>
            </a:r>
            <a:r>
              <a:rPr lang="es-ES" b="1" dirty="0" smtClean="0"/>
              <a:t>y si no se aborda integralmente</a:t>
            </a:r>
            <a:r>
              <a:rPr lang="es-ES" dirty="0" smtClean="0"/>
              <a:t> estos temas se pierde la oportunidad de la participación Comunitaria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Aplicacion</a:t>
            </a:r>
            <a:r>
              <a:rPr lang="en-GB" dirty="0" smtClean="0"/>
              <a:t> </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t>No importa que se trate  una intervención de primeros auxilios, de seguridad alimentaria, de cuidados en la comunidad o de salud, todas esas actividades pueden reforzarse mutuamente y vincularse con la preparación para desastres.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Las lecciones aprendidas del uso del AVC durante los últimos diez años demuestran claramente los beneficios del enfoque de participación social de las Sociedades Nacionales de todo el mundo. Puesto que el AVC está intrínsecamente relacionado con el modo de vida de la gente, puede convertirse en un importante punto de arranque para el diseño de medidas de preparación para desastres a nivel local y para la creación de medidas de mitigación de mayor alcance.</a:t>
            </a:r>
          </a:p>
          <a:p>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Para  </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transformar condiciones de riesgos, se requiere emprender acciones que permitan </a:t>
            </a:r>
            <a:r>
              <a:rPr lang="es-ES" sz="1200" b="1" kern="1200" dirty="0" smtClean="0">
                <a:solidFill>
                  <a:schemeClr val="tx1"/>
                </a:solidFill>
                <a:latin typeface="+mn-lt"/>
                <a:ea typeface="+mn-ea"/>
                <a:cs typeface="+mn-cs"/>
              </a:rPr>
              <a:t>conectar a personas</a:t>
            </a:r>
            <a:r>
              <a:rPr lang="es-ES" sz="1200" kern="1200" dirty="0" smtClean="0">
                <a:solidFill>
                  <a:schemeClr val="tx1"/>
                </a:solidFill>
                <a:latin typeface="+mn-lt"/>
                <a:ea typeface="+mn-ea"/>
                <a:cs typeface="+mn-cs"/>
              </a:rPr>
              <a:t> e instituciones con gobiernos locales y la empresa privada, para que todos en conjunto ofrezcan soluciones concretas relacionadas con la RRD con la participación activa de la comunidad. Este proceso es posible y puede tener mayor duración </a:t>
            </a:r>
            <a:r>
              <a:rPr lang="es-ES" sz="1200" b="1" kern="1200" dirty="0" smtClean="0">
                <a:solidFill>
                  <a:schemeClr val="tx1"/>
                </a:solidFill>
                <a:latin typeface="+mn-lt"/>
                <a:ea typeface="+mn-ea"/>
                <a:cs typeface="+mn-cs"/>
              </a:rPr>
              <a:t>y sostenibilidad</a:t>
            </a:r>
            <a:r>
              <a:rPr lang="es-ES" sz="1200" kern="1200" dirty="0" smtClean="0">
                <a:solidFill>
                  <a:schemeClr val="tx1"/>
                </a:solidFill>
                <a:latin typeface="+mn-lt"/>
                <a:ea typeface="+mn-ea"/>
                <a:cs typeface="+mn-cs"/>
              </a:rPr>
              <a:t> si parte de la propia comunidad y esta es quien planifica las acciones a seguir.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Las SN </a:t>
            </a:r>
            <a:r>
              <a:rPr lang="en-GB" b="1" dirty="0" err="1" smtClean="0"/>
              <a:t>estan</a:t>
            </a:r>
            <a:r>
              <a:rPr lang="en-GB" b="1" dirty="0" smtClean="0"/>
              <a:t> </a:t>
            </a:r>
            <a:r>
              <a:rPr lang="en-GB" b="1" dirty="0" err="1" smtClean="0"/>
              <a:t>contribuyendo</a:t>
            </a:r>
            <a:r>
              <a:rPr lang="en-GB" b="1" dirty="0" smtClean="0"/>
              <a:t> </a:t>
            </a:r>
            <a:r>
              <a:rPr lang="en-GB" dirty="0" smtClean="0"/>
              <a:t>a la </a:t>
            </a:r>
            <a:r>
              <a:rPr lang="en-GB" dirty="0" err="1" smtClean="0"/>
              <a:t>transformacion</a:t>
            </a:r>
            <a:r>
              <a:rPr lang="en-GB" dirty="0" smtClean="0"/>
              <a:t> de </a:t>
            </a:r>
            <a:r>
              <a:rPr lang="en-GB" dirty="0" err="1" smtClean="0"/>
              <a:t>vulnerabilidades</a:t>
            </a:r>
            <a:r>
              <a:rPr lang="en-GB" dirty="0" smtClean="0"/>
              <a:t> en </a:t>
            </a:r>
            <a:r>
              <a:rPr lang="en-GB" dirty="0" err="1" smtClean="0"/>
              <a:t>acciones</a:t>
            </a:r>
            <a:r>
              <a:rPr lang="en-GB" dirty="0" smtClean="0"/>
              <a:t> </a:t>
            </a:r>
            <a:r>
              <a:rPr lang="en-GB" dirty="0" err="1" smtClean="0"/>
              <a:t>que</a:t>
            </a:r>
            <a:r>
              <a:rPr lang="en-GB" dirty="0" smtClean="0"/>
              <a:t> </a:t>
            </a:r>
            <a:r>
              <a:rPr lang="en-GB" dirty="0" err="1" smtClean="0"/>
              <a:t>permitan</a:t>
            </a:r>
            <a:r>
              <a:rPr lang="en-GB" dirty="0" smtClean="0"/>
              <a:t> </a:t>
            </a:r>
            <a:r>
              <a:rPr lang="en-GB" dirty="0" err="1" smtClean="0"/>
              <a:t>fortalcer</a:t>
            </a:r>
            <a:r>
              <a:rPr lang="en-GB" dirty="0" smtClean="0"/>
              <a:t> </a:t>
            </a:r>
            <a:r>
              <a:rPr lang="en-GB" dirty="0" err="1" smtClean="0"/>
              <a:t>las</a:t>
            </a:r>
            <a:r>
              <a:rPr lang="en-GB" dirty="0" smtClean="0"/>
              <a:t> </a:t>
            </a:r>
            <a:r>
              <a:rPr lang="en-GB" dirty="0" err="1" smtClean="0"/>
              <a:t>comunidades</a:t>
            </a:r>
            <a:r>
              <a:rPr lang="en-GB" dirty="0" smtClean="0"/>
              <a:t>.</a:t>
            </a:r>
            <a:endParaRPr lang="es-ES" dirty="0" smtClean="0"/>
          </a:p>
          <a:p>
            <a:pPr lvl="0"/>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pPr lvl="0"/>
            <a:r>
              <a:rPr lang="es-ES" sz="1200" kern="1200" dirty="0" smtClean="0">
                <a:solidFill>
                  <a:schemeClr val="tx1"/>
                </a:solidFill>
                <a:latin typeface="+mn-lt"/>
                <a:ea typeface="+mn-ea"/>
                <a:cs typeface="+mn-cs"/>
              </a:rPr>
              <a:t>La organización comunitaria es la clave para </a:t>
            </a:r>
            <a:r>
              <a:rPr lang="es-ES" sz="1200" b="1" kern="1200" dirty="0" smtClean="0">
                <a:solidFill>
                  <a:schemeClr val="tx1"/>
                </a:solidFill>
                <a:latin typeface="+mn-lt"/>
                <a:ea typeface="+mn-ea"/>
                <a:cs typeface="+mn-cs"/>
              </a:rPr>
              <a:t>generar procesos de cambios en los individuos y las comunidades</a:t>
            </a:r>
            <a:r>
              <a:rPr lang="es-ES" sz="1200" kern="1200" dirty="0" smtClean="0">
                <a:solidFill>
                  <a:schemeClr val="tx1"/>
                </a:solidFill>
                <a:latin typeface="+mn-lt"/>
                <a:ea typeface="+mn-ea"/>
                <a:cs typeface="+mn-cs"/>
              </a:rPr>
              <a:t> Promoviendo la participación de la comunidad en la RRD y su articulación institucional a nivel local, es un elemento de vital para promover un desarrollo sostenible frente a múltiples temas, no solo los relativos a los desastres y esto se puede lograr en todo nivel, desde adultos mayores hasta niños en edad escolar.</a:t>
            </a:r>
          </a:p>
          <a:p>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ES" sz="1200" kern="1200" dirty="0" smtClean="0">
                <a:solidFill>
                  <a:schemeClr val="tx1"/>
                </a:solidFill>
                <a:latin typeface="+mn-lt"/>
                <a:ea typeface="+mn-ea"/>
                <a:cs typeface="+mn-cs"/>
              </a:rPr>
              <a:t>En nuestra experiencia Respeto de la apropiación local La responsabilizarían, los bienes y la capacidad locales debe respetarse plenamente y también hay que consolidar las relaciones con las autoridades y otros actores locales. </a:t>
            </a: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debe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promover</a:t>
            </a:r>
            <a:r>
              <a:rPr lang="en-GB" sz="1200" kern="1200" baseline="0" dirty="0" smtClean="0">
                <a:solidFill>
                  <a:schemeClr val="tx1"/>
                </a:solidFill>
                <a:latin typeface="+mn-lt"/>
                <a:ea typeface="+mn-ea"/>
                <a:cs typeface="+mn-cs"/>
              </a:rPr>
              <a:t> la </a:t>
            </a:r>
            <a:r>
              <a:rPr lang="en-GB" sz="1200" kern="1200" baseline="0" dirty="0" err="1" smtClean="0">
                <a:solidFill>
                  <a:schemeClr val="tx1"/>
                </a:solidFill>
                <a:latin typeface="+mn-lt"/>
                <a:ea typeface="+mn-ea"/>
                <a:cs typeface="+mn-cs"/>
              </a:rPr>
              <a:t>participacion</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las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autoridades</a:t>
            </a:r>
            <a:r>
              <a:rPr lang="en-GB" sz="1200" kern="1200" baseline="0" dirty="0" smtClean="0">
                <a:solidFill>
                  <a:schemeClr val="tx1"/>
                </a:solidFill>
                <a:latin typeface="+mn-lt"/>
                <a:ea typeface="+mn-ea"/>
                <a:cs typeface="+mn-cs"/>
              </a:rPr>
              <a:t> y </a:t>
            </a:r>
            <a:r>
              <a:rPr lang="en-GB" sz="1200" kern="1200" baseline="0" dirty="0" err="1" smtClean="0">
                <a:solidFill>
                  <a:schemeClr val="tx1"/>
                </a:solidFill>
                <a:latin typeface="+mn-lt"/>
                <a:ea typeface="+mn-ea"/>
                <a:cs typeface="+mn-cs"/>
              </a:rPr>
              <a:t>tomadores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decisiones</a:t>
            </a:r>
            <a:r>
              <a:rPr lang="en-GB" sz="1200" kern="1200" baseline="0" dirty="0" smtClean="0">
                <a:solidFill>
                  <a:schemeClr val="tx1"/>
                </a:solidFill>
                <a:latin typeface="+mn-lt"/>
                <a:ea typeface="+mn-ea"/>
                <a:cs typeface="+mn-cs"/>
              </a:rPr>
              <a:t> en los </a:t>
            </a:r>
            <a:r>
              <a:rPr lang="en-GB" sz="1200" kern="1200" baseline="0" dirty="0" err="1" smtClean="0">
                <a:solidFill>
                  <a:schemeClr val="tx1"/>
                </a:solidFill>
                <a:latin typeface="+mn-lt"/>
                <a:ea typeface="+mn-ea"/>
                <a:cs typeface="+mn-cs"/>
              </a:rPr>
              <a:t>procesos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gestion</a:t>
            </a:r>
            <a:r>
              <a:rPr lang="en-GB" sz="1200" kern="1200" baseline="0" dirty="0" smtClean="0">
                <a:solidFill>
                  <a:schemeClr val="tx1"/>
                </a:solidFill>
                <a:latin typeface="+mn-lt"/>
                <a:ea typeface="+mn-ea"/>
                <a:cs typeface="+mn-cs"/>
              </a:rPr>
              <a:t> del </a:t>
            </a:r>
            <a:r>
              <a:rPr lang="en-GB" sz="1200" kern="1200" baseline="0" dirty="0" err="1" smtClean="0">
                <a:solidFill>
                  <a:schemeClr val="tx1"/>
                </a:solidFill>
                <a:latin typeface="+mn-lt"/>
                <a:ea typeface="+mn-ea"/>
                <a:cs typeface="+mn-cs"/>
              </a:rPr>
              <a:t>riesgo</a:t>
            </a:r>
            <a:r>
              <a:rPr lang="en-GB" sz="1200" kern="1200" baseline="0" dirty="0" smtClean="0">
                <a:solidFill>
                  <a:schemeClr val="tx1"/>
                </a:solidFill>
                <a:latin typeface="+mn-lt"/>
                <a:ea typeface="+mn-ea"/>
                <a:cs typeface="+mn-cs"/>
              </a:rPr>
              <a:t>... No solo a los </a:t>
            </a:r>
            <a:r>
              <a:rPr lang="en-GB" sz="1200" kern="1200" baseline="0" dirty="0" err="1" smtClean="0">
                <a:solidFill>
                  <a:schemeClr val="tx1"/>
                </a:solidFill>
                <a:latin typeface="+mn-lt"/>
                <a:ea typeface="+mn-ea"/>
                <a:cs typeface="+mn-cs"/>
              </a:rPr>
              <a:t>sistemas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proteccion</a:t>
            </a:r>
            <a:r>
              <a:rPr lang="en-GB" sz="1200" kern="1200" baseline="0" dirty="0" smtClean="0">
                <a:solidFill>
                  <a:schemeClr val="tx1"/>
                </a:solidFill>
                <a:latin typeface="+mn-lt"/>
                <a:ea typeface="+mn-ea"/>
                <a:cs typeface="+mn-cs"/>
              </a:rPr>
              <a:t> civil.. Si no a </a:t>
            </a:r>
            <a:r>
              <a:rPr lang="en-GB" sz="1200" kern="1200" baseline="0" dirty="0" err="1" smtClean="0">
                <a:solidFill>
                  <a:schemeClr val="tx1"/>
                </a:solidFill>
                <a:latin typeface="+mn-lt"/>
                <a:ea typeface="+mn-ea"/>
                <a:cs typeface="+mn-cs"/>
              </a:rPr>
              <a:t>todos</a:t>
            </a:r>
            <a:r>
              <a:rPr lang="en-GB" sz="1200" kern="1200" baseline="0" dirty="0" smtClean="0">
                <a:solidFill>
                  <a:schemeClr val="tx1"/>
                </a:solidFill>
                <a:latin typeface="+mn-lt"/>
                <a:ea typeface="+mn-ea"/>
                <a:cs typeface="+mn-cs"/>
              </a:rPr>
              <a:t> los </a:t>
            </a:r>
            <a:r>
              <a:rPr lang="en-GB" sz="1200" kern="1200" baseline="0" dirty="0" err="1" smtClean="0">
                <a:solidFill>
                  <a:schemeClr val="tx1"/>
                </a:solidFill>
                <a:latin typeface="+mn-lt"/>
                <a:ea typeface="+mn-ea"/>
                <a:cs typeface="+mn-cs"/>
              </a:rPr>
              <a:t>estamentos</a:t>
            </a:r>
            <a:r>
              <a:rPr lang="en-GB" sz="1200" kern="1200" baseline="0" dirty="0" smtClean="0">
                <a:solidFill>
                  <a:schemeClr val="tx1"/>
                </a:solidFill>
                <a:latin typeface="+mn-lt"/>
                <a:ea typeface="+mn-ea"/>
                <a:cs typeface="+mn-cs"/>
              </a:rPr>
              <a:t>...</a:t>
            </a:r>
            <a:r>
              <a:rPr lang="en-GB" sz="1200" kern="1200" baseline="0" dirty="0" err="1" smtClean="0">
                <a:solidFill>
                  <a:schemeClr val="tx1"/>
                </a:solidFill>
                <a:latin typeface="+mn-lt"/>
                <a:ea typeface="+mn-ea"/>
                <a:cs typeface="+mn-cs"/>
              </a:rPr>
              <a:t>por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ejemplo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Ministerio</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Obras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publicas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para</a:t>
            </a:r>
            <a:r>
              <a:rPr lang="en-GB" sz="1200" kern="1200" baseline="0" dirty="0" smtClean="0">
                <a:solidFill>
                  <a:schemeClr val="tx1"/>
                </a:solidFill>
                <a:latin typeface="+mn-lt"/>
                <a:ea typeface="+mn-ea"/>
                <a:cs typeface="+mn-cs"/>
              </a:rPr>
              <a:t> velar </a:t>
            </a:r>
            <a:r>
              <a:rPr lang="en-GB" sz="1200" kern="1200" baseline="0" dirty="0" err="1" smtClean="0">
                <a:solidFill>
                  <a:schemeClr val="tx1"/>
                </a:solidFill>
                <a:latin typeface="+mn-lt"/>
                <a:ea typeface="+mn-ea"/>
                <a:cs typeface="+mn-cs"/>
              </a:rPr>
              <a:t>por</a:t>
            </a:r>
            <a:r>
              <a:rPr lang="en-GB" sz="1200" kern="1200" baseline="0" dirty="0" smtClean="0">
                <a:solidFill>
                  <a:schemeClr val="tx1"/>
                </a:solidFill>
                <a:latin typeface="+mn-lt"/>
                <a:ea typeface="+mn-ea"/>
                <a:cs typeface="+mn-cs"/>
              </a:rPr>
              <a:t> el </a:t>
            </a:r>
            <a:r>
              <a:rPr lang="en-GB" sz="1200" kern="1200" baseline="0" dirty="0" err="1" smtClean="0">
                <a:solidFill>
                  <a:schemeClr val="tx1"/>
                </a:solidFill>
                <a:latin typeface="+mn-lt"/>
                <a:ea typeface="+mn-ea"/>
                <a:cs typeface="+mn-cs"/>
              </a:rPr>
              <a:t>cumplimiento</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las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normas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construccion</a:t>
            </a:r>
            <a:r>
              <a:rPr lang="en-GB" sz="1200" kern="1200" baseline="0" dirty="0" smtClean="0">
                <a:solidFill>
                  <a:schemeClr val="tx1"/>
                </a:solidFill>
                <a:latin typeface="+mn-lt"/>
                <a:ea typeface="+mn-ea"/>
                <a:cs typeface="+mn-cs"/>
              </a:rPr>
              <a:t> en </a:t>
            </a:r>
            <a:r>
              <a:rPr lang="en-GB" sz="1200" kern="1200" baseline="0" dirty="0" err="1" smtClean="0">
                <a:solidFill>
                  <a:schemeClr val="tx1"/>
                </a:solidFill>
                <a:latin typeface="+mn-lt"/>
                <a:ea typeface="+mn-ea"/>
                <a:cs typeface="+mn-cs"/>
              </a:rPr>
              <a:t>caso</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desastres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ministerios</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economias</a:t>
            </a:r>
            <a:r>
              <a:rPr lang="en-GB" sz="1200" kern="1200" baseline="0" dirty="0" smtClean="0">
                <a:solidFill>
                  <a:schemeClr val="tx1"/>
                </a:solidFill>
                <a:latin typeface="+mn-lt"/>
                <a:ea typeface="+mn-ea"/>
                <a:cs typeface="+mn-cs"/>
              </a:rPr>
              <a:t> o hacienda </a:t>
            </a:r>
            <a:r>
              <a:rPr lang="en-GB" sz="1200" kern="1200" baseline="0" dirty="0" err="1" smtClean="0">
                <a:solidFill>
                  <a:schemeClr val="tx1"/>
                </a:solidFill>
                <a:latin typeface="+mn-lt"/>
                <a:ea typeface="+mn-ea"/>
                <a:cs typeface="+mn-cs"/>
              </a:rPr>
              <a:t>para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asegurar</a:t>
            </a:r>
            <a:r>
              <a:rPr lang="en-GB" sz="1200" kern="1200" baseline="0" dirty="0" smtClean="0">
                <a:solidFill>
                  <a:schemeClr val="tx1"/>
                </a:solidFill>
                <a:latin typeface="+mn-lt"/>
                <a:ea typeface="+mn-ea"/>
                <a:cs typeface="+mn-cs"/>
              </a:rPr>
              <a:t> la </a:t>
            </a:r>
            <a:r>
              <a:rPr lang="en-GB" sz="1200" kern="1200" baseline="0" dirty="0" err="1" smtClean="0">
                <a:solidFill>
                  <a:schemeClr val="tx1"/>
                </a:solidFill>
                <a:latin typeface="+mn-lt"/>
                <a:ea typeface="+mn-ea"/>
                <a:cs typeface="+mn-cs"/>
              </a:rPr>
              <a:t>asignacion</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recursos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para</a:t>
            </a:r>
            <a:r>
              <a:rPr lang="en-GB" sz="1200" kern="1200" baseline="0" dirty="0" smtClean="0">
                <a:solidFill>
                  <a:schemeClr val="tx1"/>
                </a:solidFill>
                <a:latin typeface="+mn-lt"/>
                <a:ea typeface="+mn-ea"/>
                <a:cs typeface="+mn-cs"/>
              </a:rPr>
              <a:t> la </a:t>
            </a:r>
            <a:r>
              <a:rPr lang="en-GB" sz="1200" kern="1200" baseline="0" dirty="0" err="1" smtClean="0">
                <a:solidFill>
                  <a:schemeClr val="tx1"/>
                </a:solidFill>
                <a:latin typeface="+mn-lt"/>
                <a:ea typeface="+mn-ea"/>
                <a:cs typeface="+mn-cs"/>
              </a:rPr>
              <a:t>continuidad</a:t>
            </a:r>
            <a:r>
              <a:rPr lang="en-GB" sz="1200" kern="1200" baseline="0" dirty="0" smtClean="0">
                <a:solidFill>
                  <a:schemeClr val="tx1"/>
                </a:solidFill>
                <a:latin typeface="+mn-lt"/>
                <a:ea typeface="+mn-ea"/>
                <a:cs typeface="+mn-cs"/>
              </a:rPr>
              <a:t> de los </a:t>
            </a:r>
            <a:r>
              <a:rPr lang="en-GB" sz="1200" kern="1200" baseline="0" dirty="0" err="1" smtClean="0">
                <a:solidFill>
                  <a:schemeClr val="tx1"/>
                </a:solidFill>
                <a:latin typeface="+mn-lt"/>
                <a:ea typeface="+mn-ea"/>
                <a:cs typeface="+mn-cs"/>
              </a:rPr>
              <a:t>procesos</a:t>
            </a:r>
            <a:r>
              <a:rPr lang="en-GB" sz="1200" kern="1200" baseline="0" dirty="0" smtClean="0">
                <a:solidFill>
                  <a:schemeClr val="tx1"/>
                </a:solidFill>
                <a:latin typeface="+mn-lt"/>
                <a:ea typeface="+mn-ea"/>
                <a:cs typeface="+mn-cs"/>
              </a:rPr>
              <a:t>....</a:t>
            </a:r>
          </a:p>
          <a:p>
            <a:pPr lvl="0"/>
            <a:endParaRPr lang="en-GB" sz="1200" kern="1200" baseline="0" dirty="0" smtClean="0">
              <a:solidFill>
                <a:schemeClr val="tx1"/>
              </a:solidFill>
              <a:latin typeface="+mn-lt"/>
              <a:ea typeface="+mn-ea"/>
              <a:cs typeface="+mn-cs"/>
            </a:endParaRPr>
          </a:p>
          <a:p>
            <a:pPr lvl="0"/>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3050" marR="0" lvl="1" indent="-273050" algn="just" defTabSz="914400" rtl="0" eaLnBrk="1" fontAlgn="auto" latinLnBrk="0" hangingPunct="1">
              <a:lnSpc>
                <a:spcPct val="100000"/>
              </a:lnSpc>
              <a:spcBef>
                <a:spcPts val="0"/>
              </a:spcBef>
              <a:spcAft>
                <a:spcPts val="0"/>
              </a:spcAft>
              <a:buClrTx/>
              <a:buSzTx/>
              <a:buFontTx/>
              <a:buNone/>
              <a:tabLst/>
              <a:defRPr/>
            </a:pPr>
            <a:endParaRPr lang="en-GB" sz="2000" dirty="0" smtClean="0">
              <a:solidFill>
                <a:schemeClr val="accent1">
                  <a:lumMod val="75000"/>
                </a:schemeClr>
              </a:solidFill>
            </a:endParaRPr>
          </a:p>
          <a:p>
            <a:pPr marL="273050" marR="0" lvl="1" indent="-273050" algn="just"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accent1">
                    <a:lumMod val="75000"/>
                  </a:schemeClr>
                </a:solidFill>
              </a:rPr>
              <a:t>Marcos </a:t>
            </a:r>
            <a:r>
              <a:rPr lang="en-GB" sz="2000" dirty="0" err="1" smtClean="0">
                <a:solidFill>
                  <a:schemeClr val="accent1">
                    <a:lumMod val="75000"/>
                  </a:schemeClr>
                </a:solidFill>
              </a:rPr>
              <a:t>Normativos</a:t>
            </a:r>
            <a:r>
              <a:rPr lang="en-GB" sz="2000" dirty="0" smtClean="0">
                <a:solidFill>
                  <a:schemeClr val="accent1">
                    <a:lumMod val="75000"/>
                  </a:schemeClr>
                </a:solidFill>
              </a:rPr>
              <a:t> y </a:t>
            </a:r>
            <a:r>
              <a:rPr lang="en-GB" sz="2000" dirty="0" err="1" smtClean="0">
                <a:solidFill>
                  <a:schemeClr val="accent1">
                    <a:lumMod val="75000"/>
                  </a:schemeClr>
                </a:solidFill>
              </a:rPr>
              <a:t>legislativos</a:t>
            </a:r>
            <a:r>
              <a:rPr lang="en-GB" sz="2000" dirty="0" smtClean="0">
                <a:solidFill>
                  <a:schemeClr val="accent1">
                    <a:lumMod val="75000"/>
                  </a:schemeClr>
                </a:solidFill>
              </a:rPr>
              <a:t> </a:t>
            </a:r>
            <a:r>
              <a:rPr lang="en-GB" sz="2000" dirty="0" err="1" smtClean="0">
                <a:solidFill>
                  <a:schemeClr val="accent1">
                    <a:lumMod val="75000"/>
                  </a:schemeClr>
                </a:solidFill>
              </a:rPr>
              <a:t>Ej</a:t>
            </a:r>
            <a:r>
              <a:rPr lang="en-GB" sz="2000" dirty="0" smtClean="0">
                <a:solidFill>
                  <a:schemeClr val="accent1">
                    <a:lumMod val="75000"/>
                  </a:schemeClr>
                </a:solidFill>
              </a:rPr>
              <a:t>: </a:t>
            </a:r>
            <a:r>
              <a:rPr lang="en-GB" sz="1800" dirty="0" err="1" smtClean="0">
                <a:solidFill>
                  <a:schemeClr val="accent1">
                    <a:lumMod val="75000"/>
                  </a:schemeClr>
                </a:solidFill>
              </a:rPr>
              <a:t>Estamos</a:t>
            </a:r>
            <a:r>
              <a:rPr lang="en-GB" sz="1800" dirty="0" smtClean="0">
                <a:solidFill>
                  <a:schemeClr val="accent1">
                    <a:lumMod val="75000"/>
                  </a:schemeClr>
                </a:solidFill>
              </a:rPr>
              <a:t> </a:t>
            </a:r>
            <a:r>
              <a:rPr lang="en-GB" sz="1800" dirty="0" err="1" smtClean="0">
                <a:solidFill>
                  <a:schemeClr val="accent1">
                    <a:lumMod val="75000"/>
                  </a:schemeClr>
                </a:solidFill>
              </a:rPr>
              <a:t>trabajando</a:t>
            </a:r>
            <a:r>
              <a:rPr lang="en-GB" sz="1800" dirty="0" smtClean="0">
                <a:solidFill>
                  <a:schemeClr val="accent1">
                    <a:lumMod val="75000"/>
                  </a:schemeClr>
                </a:solidFill>
              </a:rPr>
              <a:t> </a:t>
            </a:r>
            <a:r>
              <a:rPr lang="en-GB" sz="1800" dirty="0" err="1" smtClean="0">
                <a:solidFill>
                  <a:schemeClr val="accent1">
                    <a:lumMod val="75000"/>
                  </a:schemeClr>
                </a:solidFill>
              </a:rPr>
              <a:t>conjuntamente</a:t>
            </a:r>
            <a:r>
              <a:rPr lang="en-GB" sz="1800" dirty="0" smtClean="0">
                <a:solidFill>
                  <a:schemeClr val="accent1">
                    <a:lumMod val="75000"/>
                  </a:schemeClr>
                </a:solidFill>
              </a:rPr>
              <a:t> con PNUD en el </a:t>
            </a:r>
            <a:r>
              <a:rPr lang="en-GB" sz="1800" dirty="0" err="1" smtClean="0">
                <a:solidFill>
                  <a:schemeClr val="accent1">
                    <a:lumMod val="75000"/>
                  </a:schemeClr>
                </a:solidFill>
              </a:rPr>
              <a:t>desarrollo</a:t>
            </a:r>
            <a:r>
              <a:rPr lang="en-GB" sz="1800" dirty="0" smtClean="0">
                <a:solidFill>
                  <a:schemeClr val="accent1">
                    <a:lumMod val="75000"/>
                  </a:schemeClr>
                </a:solidFill>
              </a:rPr>
              <a:t> de </a:t>
            </a:r>
            <a:r>
              <a:rPr lang="en-GB" sz="1800" dirty="0" err="1" smtClean="0">
                <a:solidFill>
                  <a:schemeClr val="accent1">
                    <a:lumMod val="75000"/>
                  </a:schemeClr>
                </a:solidFill>
              </a:rPr>
              <a:t>listas</a:t>
            </a:r>
            <a:r>
              <a:rPr lang="en-GB" sz="1800" dirty="0" smtClean="0">
                <a:solidFill>
                  <a:schemeClr val="accent1">
                    <a:lumMod val="75000"/>
                  </a:schemeClr>
                </a:solidFill>
              </a:rPr>
              <a:t> de </a:t>
            </a:r>
            <a:r>
              <a:rPr lang="en-GB" sz="1800" dirty="0" err="1" smtClean="0">
                <a:solidFill>
                  <a:schemeClr val="accent1">
                    <a:lumMod val="75000"/>
                  </a:schemeClr>
                </a:solidFill>
              </a:rPr>
              <a:t>chequeo</a:t>
            </a:r>
            <a:r>
              <a:rPr lang="en-GB" sz="1800" dirty="0" smtClean="0">
                <a:solidFill>
                  <a:schemeClr val="accent1">
                    <a:lumMod val="75000"/>
                  </a:schemeClr>
                </a:solidFill>
              </a:rPr>
              <a:t> </a:t>
            </a:r>
            <a:r>
              <a:rPr lang="en-GB" sz="1800" dirty="0" err="1" smtClean="0">
                <a:solidFill>
                  <a:schemeClr val="accent1">
                    <a:lumMod val="75000"/>
                  </a:schemeClr>
                </a:solidFill>
              </a:rPr>
              <a:t>para</a:t>
            </a:r>
            <a:r>
              <a:rPr lang="en-GB" sz="1800" dirty="0" smtClean="0">
                <a:solidFill>
                  <a:schemeClr val="accent1">
                    <a:lumMod val="75000"/>
                  </a:schemeClr>
                </a:solidFill>
              </a:rPr>
              <a:t> </a:t>
            </a:r>
            <a:r>
              <a:rPr lang="en-GB" sz="1800" dirty="0" err="1" smtClean="0">
                <a:solidFill>
                  <a:schemeClr val="accent1">
                    <a:lumMod val="75000"/>
                  </a:schemeClr>
                </a:solidFill>
              </a:rPr>
              <a:t>tomadores</a:t>
            </a:r>
            <a:r>
              <a:rPr lang="en-GB" sz="1800" dirty="0" smtClean="0">
                <a:solidFill>
                  <a:schemeClr val="accent1">
                    <a:lumMod val="75000"/>
                  </a:schemeClr>
                </a:solidFill>
              </a:rPr>
              <a:t> de </a:t>
            </a:r>
            <a:r>
              <a:rPr lang="en-GB" sz="1800" dirty="0" err="1" smtClean="0">
                <a:solidFill>
                  <a:schemeClr val="accent1">
                    <a:lumMod val="75000"/>
                  </a:schemeClr>
                </a:solidFill>
              </a:rPr>
              <a:t>desiciones</a:t>
            </a:r>
            <a:r>
              <a:rPr lang="en-GB" sz="1800" baseline="0" dirty="0" smtClean="0">
                <a:solidFill>
                  <a:schemeClr val="accent1">
                    <a:lumMod val="75000"/>
                  </a:schemeClr>
                </a:solidFill>
              </a:rPr>
              <a:t> </a:t>
            </a:r>
            <a:r>
              <a:rPr lang="en-GB" sz="1800" baseline="0" dirty="0" err="1" smtClean="0">
                <a:solidFill>
                  <a:schemeClr val="accent1">
                    <a:lumMod val="75000"/>
                  </a:schemeClr>
                </a:solidFill>
              </a:rPr>
              <a:t>sobre</a:t>
            </a:r>
            <a:r>
              <a:rPr lang="en-GB" sz="1800" baseline="0" dirty="0" smtClean="0">
                <a:solidFill>
                  <a:schemeClr val="accent1">
                    <a:lumMod val="75000"/>
                  </a:schemeClr>
                </a:solidFill>
              </a:rPr>
              <a:t> el </a:t>
            </a:r>
            <a:r>
              <a:rPr lang="en-GB" sz="1800" baseline="0" dirty="0" err="1" smtClean="0">
                <a:solidFill>
                  <a:schemeClr val="accent1">
                    <a:lumMod val="75000"/>
                  </a:schemeClr>
                </a:solidFill>
              </a:rPr>
              <a:t>manejo</a:t>
            </a:r>
            <a:r>
              <a:rPr lang="en-GB" sz="1800" baseline="0" dirty="0" smtClean="0">
                <a:solidFill>
                  <a:schemeClr val="accent1">
                    <a:lumMod val="75000"/>
                  </a:schemeClr>
                </a:solidFill>
              </a:rPr>
              <a:t> de </a:t>
            </a:r>
            <a:r>
              <a:rPr lang="en-GB" sz="1800" baseline="0" dirty="0" err="1" smtClean="0">
                <a:solidFill>
                  <a:schemeClr val="accent1">
                    <a:lumMod val="75000"/>
                  </a:schemeClr>
                </a:solidFill>
              </a:rPr>
              <a:t>las</a:t>
            </a:r>
            <a:r>
              <a:rPr lang="en-GB" sz="1800" baseline="0" dirty="0" smtClean="0">
                <a:solidFill>
                  <a:schemeClr val="accent1">
                    <a:lumMod val="75000"/>
                  </a:schemeClr>
                </a:solidFill>
              </a:rPr>
              <a:t> </a:t>
            </a:r>
            <a:r>
              <a:rPr lang="en-GB" sz="1800" baseline="0" dirty="0" err="1" smtClean="0">
                <a:solidFill>
                  <a:schemeClr val="accent1">
                    <a:lumMod val="75000"/>
                  </a:schemeClr>
                </a:solidFill>
              </a:rPr>
              <a:t>leyes</a:t>
            </a:r>
            <a:r>
              <a:rPr lang="en-GB" sz="1800" baseline="0" dirty="0" smtClean="0">
                <a:solidFill>
                  <a:schemeClr val="accent1">
                    <a:lumMod val="75000"/>
                  </a:schemeClr>
                </a:solidFill>
              </a:rPr>
              <a:t> en </a:t>
            </a:r>
            <a:r>
              <a:rPr lang="en-GB" sz="1800" baseline="0" dirty="0" err="1" smtClean="0">
                <a:solidFill>
                  <a:schemeClr val="accent1">
                    <a:lumMod val="75000"/>
                  </a:schemeClr>
                </a:solidFill>
              </a:rPr>
              <a:t>caso</a:t>
            </a:r>
            <a:r>
              <a:rPr lang="en-GB" sz="1800" baseline="0" dirty="0" smtClean="0">
                <a:solidFill>
                  <a:schemeClr val="accent1">
                    <a:lumMod val="75000"/>
                  </a:schemeClr>
                </a:solidFill>
              </a:rPr>
              <a:t> de </a:t>
            </a:r>
            <a:r>
              <a:rPr lang="en-GB" sz="1800" baseline="0" dirty="0" err="1" smtClean="0">
                <a:solidFill>
                  <a:schemeClr val="accent1">
                    <a:lumMod val="75000"/>
                  </a:schemeClr>
                </a:solidFill>
              </a:rPr>
              <a:t>desastres</a:t>
            </a:r>
            <a:r>
              <a:rPr lang="en-GB" sz="1800" baseline="0" dirty="0" smtClean="0">
                <a:solidFill>
                  <a:schemeClr val="accent1">
                    <a:lumMod val="75000"/>
                  </a:schemeClr>
                </a:solidFill>
              </a:rPr>
              <a:t>. </a:t>
            </a:r>
          </a:p>
          <a:p>
            <a:pPr marL="273050" marR="0" lvl="1" indent="-273050" algn="just" defTabSz="914400" rtl="0" eaLnBrk="1" fontAlgn="auto" latinLnBrk="0" hangingPunct="1">
              <a:lnSpc>
                <a:spcPct val="100000"/>
              </a:lnSpc>
              <a:spcBef>
                <a:spcPts val="0"/>
              </a:spcBef>
              <a:spcAft>
                <a:spcPts val="0"/>
              </a:spcAft>
              <a:buClrTx/>
              <a:buSzTx/>
              <a:buFontTx/>
              <a:buNone/>
              <a:tabLst/>
              <a:defRPr/>
            </a:pPr>
            <a:r>
              <a:rPr lang="en-GB" sz="2000" dirty="0" err="1" smtClean="0"/>
              <a:t>Promover</a:t>
            </a:r>
            <a:r>
              <a:rPr lang="en-GB" sz="2000" baseline="0" dirty="0" smtClean="0"/>
              <a:t> </a:t>
            </a:r>
            <a:r>
              <a:rPr lang="en-GB" sz="2000" baseline="0" dirty="0" err="1" smtClean="0"/>
              <a:t>una</a:t>
            </a:r>
            <a:r>
              <a:rPr lang="en-GB" sz="2000" baseline="0" dirty="0" smtClean="0"/>
              <a:t> </a:t>
            </a:r>
            <a:r>
              <a:rPr lang="en-GB" sz="2000" baseline="0" dirty="0" err="1" smtClean="0"/>
              <a:t>cultura</a:t>
            </a:r>
            <a:r>
              <a:rPr lang="en-GB" sz="2000" baseline="0" dirty="0" smtClean="0"/>
              <a:t> de </a:t>
            </a:r>
            <a:r>
              <a:rPr lang="en-GB" sz="2000" baseline="0" dirty="0" err="1" smtClean="0"/>
              <a:t>prevencion</a:t>
            </a:r>
            <a:r>
              <a:rPr lang="en-GB" sz="2000" baseline="0" dirty="0" smtClean="0"/>
              <a:t> </a:t>
            </a:r>
            <a:r>
              <a:rPr lang="en-GB" sz="2000" baseline="0" dirty="0" err="1" smtClean="0"/>
              <a:t>mediante</a:t>
            </a:r>
            <a:r>
              <a:rPr lang="en-GB" sz="2000" baseline="0" dirty="0" smtClean="0"/>
              <a:t> la </a:t>
            </a:r>
            <a:r>
              <a:rPr lang="en-GB" sz="2000" baseline="0" dirty="0" err="1" smtClean="0"/>
              <a:t>educacion</a:t>
            </a:r>
            <a:r>
              <a:rPr lang="en-GB" sz="2000" baseline="0" dirty="0" smtClean="0"/>
              <a:t> y </a:t>
            </a:r>
            <a:r>
              <a:rPr lang="en-GB" sz="2000" baseline="0" dirty="0" err="1" smtClean="0"/>
              <a:t>comunicacion</a:t>
            </a:r>
            <a:r>
              <a:rPr lang="en-GB" sz="2000" baseline="0" dirty="0" smtClean="0"/>
              <a:t>, en </a:t>
            </a:r>
            <a:r>
              <a:rPr lang="en-GB" sz="2000" baseline="0" dirty="0" err="1" smtClean="0"/>
              <a:t>todo</a:t>
            </a:r>
            <a:r>
              <a:rPr lang="en-GB" sz="2000" baseline="0" dirty="0" smtClean="0"/>
              <a:t> </a:t>
            </a:r>
            <a:r>
              <a:rPr lang="en-GB" sz="2000" baseline="0" dirty="0" err="1" smtClean="0"/>
              <a:t>proceso</a:t>
            </a:r>
            <a:r>
              <a:rPr lang="en-GB" sz="2000" baseline="0" dirty="0" smtClean="0"/>
              <a:t> comunitario </a:t>
            </a:r>
            <a:r>
              <a:rPr lang="en-GB" sz="2000" baseline="0" dirty="0" err="1" smtClean="0"/>
              <a:t>debe</a:t>
            </a:r>
            <a:r>
              <a:rPr lang="en-GB" sz="2000" baseline="0" dirty="0" smtClean="0"/>
              <a:t> </a:t>
            </a:r>
            <a:r>
              <a:rPr lang="en-GB" sz="2000" baseline="0" dirty="0" err="1" smtClean="0"/>
              <a:t>existir</a:t>
            </a:r>
            <a:r>
              <a:rPr lang="en-GB" sz="2000" baseline="0" dirty="0" smtClean="0"/>
              <a:t> un </a:t>
            </a:r>
            <a:r>
              <a:rPr lang="en-GB" sz="2000" baseline="0" dirty="0" err="1" smtClean="0"/>
              <a:t>componente</a:t>
            </a:r>
            <a:r>
              <a:rPr lang="en-GB" sz="2000" baseline="0" dirty="0" smtClean="0"/>
              <a:t> de </a:t>
            </a:r>
            <a:r>
              <a:rPr lang="en-GB" sz="2000" baseline="0" dirty="0" err="1" smtClean="0"/>
              <a:t>educacion</a:t>
            </a:r>
            <a:r>
              <a:rPr lang="en-GB" sz="2000" baseline="0" dirty="0" smtClean="0"/>
              <a:t> </a:t>
            </a:r>
            <a:r>
              <a:rPr lang="en-GB" sz="2000" baseline="0" dirty="0" err="1" smtClean="0"/>
              <a:t>para</a:t>
            </a:r>
            <a:r>
              <a:rPr lang="en-GB" sz="2000" baseline="0" dirty="0" smtClean="0"/>
              <a:t> la </a:t>
            </a:r>
            <a:r>
              <a:rPr lang="en-GB" sz="2000" baseline="0" dirty="0" err="1" smtClean="0"/>
              <a:t>reduccion</a:t>
            </a:r>
            <a:r>
              <a:rPr lang="en-GB" sz="2000" baseline="0" dirty="0" smtClean="0"/>
              <a:t> de </a:t>
            </a:r>
            <a:r>
              <a:rPr lang="en-GB" sz="2000" baseline="0" dirty="0" err="1" smtClean="0"/>
              <a:t>Riesgos</a:t>
            </a:r>
            <a:r>
              <a:rPr lang="en-GB" sz="2000" baseline="0" dirty="0" smtClean="0"/>
              <a:t>, </a:t>
            </a:r>
            <a:r>
              <a:rPr lang="en-GB" sz="2000" baseline="0" dirty="0" err="1" smtClean="0"/>
              <a:t>todo</a:t>
            </a:r>
            <a:r>
              <a:rPr lang="en-GB" sz="2000" baseline="0" dirty="0" smtClean="0"/>
              <a:t> </a:t>
            </a:r>
            <a:r>
              <a:rPr lang="en-GB" sz="2000" baseline="0" dirty="0" err="1" smtClean="0"/>
              <a:t>proceso</a:t>
            </a:r>
            <a:r>
              <a:rPr lang="en-GB" sz="2000" baseline="0" dirty="0" smtClean="0"/>
              <a:t> de </a:t>
            </a:r>
            <a:r>
              <a:rPr lang="en-GB" sz="2000" baseline="0" dirty="0" err="1" smtClean="0"/>
              <a:t>organizacion</a:t>
            </a:r>
            <a:r>
              <a:rPr lang="en-GB" sz="2000" baseline="0" dirty="0" smtClean="0"/>
              <a:t> comunitaria </a:t>
            </a:r>
            <a:r>
              <a:rPr lang="en-GB" sz="2000" baseline="0" dirty="0" err="1" smtClean="0"/>
              <a:t>debe</a:t>
            </a:r>
            <a:r>
              <a:rPr lang="en-GB" sz="2000" baseline="0" dirty="0" smtClean="0"/>
              <a:t> </a:t>
            </a:r>
            <a:r>
              <a:rPr lang="en-GB" sz="2000" baseline="0" dirty="0" err="1" smtClean="0"/>
              <a:t>ir</a:t>
            </a:r>
            <a:r>
              <a:rPr lang="en-GB" sz="2000" baseline="0" dirty="0" smtClean="0"/>
              <a:t> </a:t>
            </a:r>
            <a:r>
              <a:rPr lang="en-GB" sz="2000" baseline="0" dirty="0" err="1" smtClean="0"/>
              <a:t>acompanado</a:t>
            </a:r>
            <a:r>
              <a:rPr lang="en-GB" sz="2000" baseline="0" dirty="0" smtClean="0"/>
              <a:t> con un </a:t>
            </a:r>
            <a:r>
              <a:rPr lang="en-GB" sz="2000" baseline="0" dirty="0" err="1" smtClean="0"/>
              <a:t>elemento</a:t>
            </a:r>
            <a:r>
              <a:rPr lang="en-GB" sz="2000" baseline="0" dirty="0" smtClean="0"/>
              <a:t> de </a:t>
            </a:r>
            <a:r>
              <a:rPr lang="en-GB" sz="2000" baseline="0" dirty="0" err="1" smtClean="0"/>
              <a:t>educacion</a:t>
            </a:r>
            <a:r>
              <a:rPr lang="en-GB" sz="2000" baseline="0" dirty="0" smtClean="0"/>
              <a:t> a nivel comunitario. </a:t>
            </a:r>
            <a:endParaRPr lang="es-ES" sz="2000" dirty="0" smtClean="0"/>
          </a:p>
          <a:p>
            <a:pPr marL="273050" marR="0" lvl="1" indent="-273050" algn="just" defTabSz="914400" rtl="0" eaLnBrk="1" fontAlgn="auto" latinLnBrk="0" hangingPunct="1">
              <a:lnSpc>
                <a:spcPct val="100000"/>
              </a:lnSpc>
              <a:spcBef>
                <a:spcPts val="0"/>
              </a:spcBef>
              <a:spcAft>
                <a:spcPts val="0"/>
              </a:spcAft>
              <a:buClrTx/>
              <a:buSzTx/>
              <a:buFontTx/>
              <a:buNone/>
              <a:tabLst/>
              <a:defRPr/>
            </a:pPr>
            <a:endParaRPr lang="es-ES" sz="2000" dirty="0" smtClean="0">
              <a:solidFill>
                <a:schemeClr val="accent1">
                  <a:lumMod val="75000"/>
                </a:schemeClr>
              </a:solidFill>
            </a:endParaRPr>
          </a:p>
          <a:p>
            <a:pPr marL="273050" lvl="1" indent="-273050" algn="just">
              <a:buNone/>
            </a:pPr>
            <a:endParaRPr lang="es-ES" sz="180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069BFFEC-4C05-4218-9960-C05A944F8ED3}"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rgbClr val="541818"/>
                </a:solidFill>
              </a:rPr>
              <a:t>La participación del voluntariado </a:t>
            </a:r>
            <a:r>
              <a:rPr lang="es-ES" dirty="0" smtClean="0"/>
              <a:t>comunitario como agente de cambio, Municipalidad, Sociedad Civil, Sector académico y Científico…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comunitario como agente de cambio, Municipalidad, Sociedad Civil, Sector académico y Científico…</a:t>
            </a:r>
          </a:p>
          <a:p>
            <a:endParaRPr lang="es-ES" baseline="0" dirty="0" smtClean="0"/>
          </a:p>
          <a:p>
            <a:r>
              <a:rPr lang="es-ES" baseline="0" dirty="0" smtClean="0"/>
              <a:t>Son las comunidades los primeros en responder en caso de un desastre, pero también los conoce mejor el contexto y sus propias realidades Por Ejemplo</a:t>
            </a:r>
            <a:r>
              <a:rPr lang="es-ES" dirty="0" smtClean="0"/>
              <a:t>… la conformación de los equipos comunitarios de respuesta ha sido una de las experiencia mas importante en la conformación de las brigadas comunitarias en todo América latina, estas brigadas conformadas por voluntarios  ( lideres comunales) de las propias comunidades han sido fundamentales en la gestión de riesgos y preparación ante desastres de las comunidades.</a:t>
            </a:r>
          </a:p>
          <a:p>
            <a:endParaRPr lang="en-GB" dirty="0" smtClean="0"/>
          </a:p>
        </p:txBody>
      </p:sp>
      <p:sp>
        <p:nvSpPr>
          <p:cNvPr id="4" name="Slide Number Placeholder 3"/>
          <p:cNvSpPr>
            <a:spLocks noGrp="1"/>
          </p:cNvSpPr>
          <p:nvPr>
            <p:ph type="sldNum" sz="quarter" idx="10"/>
          </p:nvPr>
        </p:nvSpPr>
        <p:spPr/>
        <p:txBody>
          <a:bodyPr/>
          <a:lstStyle/>
          <a:p>
            <a:fld id="{069BFFEC-4C05-4218-9960-C05A944F8ED3}"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Se puede considerar que la resiliencia sea la capacidad de una persona, una comunidad, una organización o un país. Un enfoque integral de la misma requiere comprender la</a:t>
            </a:r>
          </a:p>
          <a:p>
            <a:r>
              <a:rPr lang="es-ES" sz="1200" kern="1200" baseline="0" dirty="0" smtClean="0">
                <a:solidFill>
                  <a:schemeClr val="tx1"/>
                </a:solidFill>
                <a:latin typeface="+mn-lt"/>
                <a:ea typeface="+mn-ea"/>
                <a:cs typeface="+mn-cs"/>
              </a:rPr>
              <a:t>interconexión que existe entre todos esos niveles y su vínculo con los planos regional y mundial.</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 El análisis de la Cruz Roja y la Media Luna Roja suele comenzar a escala comunitaria y centrarse en la resiliencia de la comunidad. Un análisis completo exige entender a personas y hogares, así como su resiliencia en el seno de la comunidad. Además, es preciso comprender el entorno externo y su repercusión en la resiliencia de las personas</a:t>
            </a:r>
          </a:p>
          <a:p>
            <a:r>
              <a:rPr lang="es-ES" sz="1200" kern="1200" baseline="0" dirty="0" smtClean="0">
                <a:solidFill>
                  <a:schemeClr val="tx1"/>
                </a:solidFill>
                <a:latin typeface="+mn-lt"/>
                <a:ea typeface="+mn-ea"/>
                <a:cs typeface="+mn-cs"/>
              </a:rPr>
              <a:t>y su respectiva comunidad. Se pueden hacer intervenciones a distintos niveles que se refuercen mutuamente. </a:t>
            </a:r>
          </a:p>
          <a:p>
            <a:r>
              <a:rPr lang="es-ES" sz="1200" kern="1200" baseline="0" dirty="0" smtClean="0">
                <a:solidFill>
                  <a:schemeClr val="tx1"/>
                </a:solidFill>
                <a:latin typeface="+mn-lt"/>
                <a:ea typeface="+mn-ea"/>
                <a:cs typeface="+mn-cs"/>
              </a:rPr>
              <a:t>El fortalecimiento de la resiliencia se puede asociar con aquellas ventanas de oportunidades de cambio y transformación que, por lo general, se abren después de una perturbación</a:t>
            </a:r>
          </a:p>
          <a:p>
            <a:r>
              <a:rPr lang="en-GB" sz="1200" kern="1200" baseline="0" dirty="0" smtClean="0">
                <a:solidFill>
                  <a:schemeClr val="tx1"/>
                </a:solidFill>
                <a:latin typeface="+mn-lt"/>
                <a:ea typeface="+mn-ea"/>
                <a:cs typeface="+mn-cs"/>
              </a:rPr>
              <a:t>A nivel Regional </a:t>
            </a:r>
            <a:r>
              <a:rPr lang="en-GB" sz="1200" kern="1200" baseline="0" dirty="0" err="1" smtClean="0">
                <a:solidFill>
                  <a:schemeClr val="tx1"/>
                </a:solidFill>
                <a:latin typeface="+mn-lt"/>
                <a:ea typeface="+mn-ea"/>
                <a:cs typeface="+mn-cs"/>
              </a:rPr>
              <a:t>estamos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trabajando</a:t>
            </a:r>
            <a:r>
              <a:rPr lang="en-GB" sz="1200" kern="1200" baseline="0" dirty="0" smtClean="0">
                <a:solidFill>
                  <a:schemeClr val="tx1"/>
                </a:solidFill>
                <a:latin typeface="+mn-lt"/>
                <a:ea typeface="+mn-ea"/>
                <a:cs typeface="+mn-cs"/>
              </a:rPr>
              <a:t> en la </a:t>
            </a:r>
            <a:r>
              <a:rPr lang="en-GB" sz="1200" kern="1200" baseline="0" dirty="0" err="1" smtClean="0">
                <a:solidFill>
                  <a:schemeClr val="tx1"/>
                </a:solidFill>
                <a:latin typeface="+mn-lt"/>
                <a:ea typeface="+mn-ea"/>
                <a:cs typeface="+mn-cs"/>
              </a:rPr>
              <a:t>caractirizacion</a:t>
            </a:r>
            <a:r>
              <a:rPr lang="en-GB" sz="1200" kern="1200" baseline="0" dirty="0" smtClean="0">
                <a:solidFill>
                  <a:schemeClr val="tx1"/>
                </a:solidFill>
                <a:latin typeface="+mn-lt"/>
                <a:ea typeface="+mn-ea"/>
                <a:cs typeface="+mn-cs"/>
              </a:rPr>
              <a:t> de </a:t>
            </a:r>
            <a:r>
              <a:rPr lang="en-GB" sz="1200" kern="1200" baseline="0" dirty="0" err="1" smtClean="0">
                <a:solidFill>
                  <a:schemeClr val="tx1"/>
                </a:solidFill>
                <a:latin typeface="+mn-lt"/>
                <a:ea typeface="+mn-ea"/>
                <a:cs typeface="+mn-cs"/>
              </a:rPr>
              <a:t>comunidades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resilientes</a:t>
            </a:r>
            <a:r>
              <a:rPr lang="en-GB" sz="1200" kern="1200" baseline="0" dirty="0" smtClean="0">
                <a:solidFill>
                  <a:schemeClr val="tx1"/>
                </a:solidFill>
                <a:latin typeface="+mn-lt"/>
                <a:ea typeface="+mn-ea"/>
                <a:cs typeface="+mn-cs"/>
              </a:rPr>
              <a:t> en Americas en 3 </a:t>
            </a:r>
            <a:r>
              <a:rPr lang="en-GB" sz="1200" kern="1200" baseline="0" dirty="0" err="1" smtClean="0">
                <a:solidFill>
                  <a:schemeClr val="tx1"/>
                </a:solidFill>
                <a:latin typeface="+mn-lt"/>
                <a:ea typeface="+mn-ea"/>
                <a:cs typeface="+mn-cs"/>
              </a:rPr>
              <a:t>paises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asi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como</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tambien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estamos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haciendo</a:t>
            </a:r>
            <a:r>
              <a:rPr lang="en-GB" sz="1200" kern="1200" baseline="0" dirty="0" smtClean="0">
                <a:solidFill>
                  <a:schemeClr val="tx1"/>
                </a:solidFill>
                <a:latin typeface="+mn-lt"/>
                <a:ea typeface="+mn-ea"/>
                <a:cs typeface="+mn-cs"/>
              </a:rPr>
              <a:t> Cost </a:t>
            </a:r>
            <a:r>
              <a:rPr lang="en-GB" sz="1200" kern="1200" baseline="0" dirty="0" err="1" smtClean="0">
                <a:solidFill>
                  <a:schemeClr val="tx1"/>
                </a:solidFill>
                <a:latin typeface="+mn-lt"/>
                <a:ea typeface="+mn-ea"/>
                <a:cs typeface="+mn-cs"/>
              </a:rPr>
              <a:t>Benecit</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Analisis</a:t>
            </a:r>
            <a:r>
              <a:rPr lang="en-GB" sz="1200" kern="1200" baseline="0" dirty="0" smtClean="0">
                <a:solidFill>
                  <a:schemeClr val="tx1"/>
                </a:solidFill>
                <a:latin typeface="+mn-lt"/>
                <a:ea typeface="+mn-ea"/>
                <a:cs typeface="+mn-cs"/>
              </a:rPr>
              <a:t>.. </a:t>
            </a:r>
            <a:endParaRPr lang="es-ES" sz="1200" kern="1200" baseline="0" dirty="0" smtClean="0">
              <a:solidFill>
                <a:schemeClr val="tx1"/>
              </a:solidFill>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069BFFEC-4C05-4218-9960-C05A944F8ED3}"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ruzroja.org/" TargetMode="External"/><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spTree>
      <p:nvGrpSpPr>
        <p:cNvPr id="1" name=""/>
        <p:cNvGrpSpPr/>
        <p:nvPr/>
      </p:nvGrpSpPr>
      <p:grpSpPr>
        <a:xfrm>
          <a:off x="0" y="0"/>
          <a:ext cx="0" cy="0"/>
          <a:chOff x="0" y="0"/>
          <a:chExt cx="0" cy="0"/>
        </a:xfrm>
      </p:grpSpPr>
      <p:sp>
        <p:nvSpPr>
          <p:cNvPr id="7" name="Rectangle 6"/>
          <p:cNvSpPr/>
          <p:nvPr/>
        </p:nvSpPr>
        <p:spPr>
          <a:xfrm>
            <a:off x="323528" y="404664"/>
            <a:ext cx="8668072" cy="5500836"/>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8"/>
          <p:cNvGrpSpPr>
            <a:grpSpLocks/>
          </p:cNvGrpSpPr>
          <p:nvPr/>
        </p:nvGrpSpPr>
        <p:grpSpPr bwMode="auto">
          <a:xfrm>
            <a:off x="152400" y="5943600"/>
            <a:ext cx="8839200" cy="787400"/>
            <a:chOff x="96" y="3744"/>
            <a:chExt cx="5568" cy="496"/>
          </a:xfrm>
        </p:grpSpPr>
        <p:sp>
          <p:nvSpPr>
            <p:cNvPr id="12" name="Rectangle 11"/>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3" name="TextBox 12"/>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4" name="Picture 21"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BCBE08F-03EA-4B84-B795-2A32689B8859}" type="slidenum">
              <a:rPr lang="es-ES_tradnl"/>
              <a:pPr>
                <a:defRPr/>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9" name="Group 17"/>
          <p:cNvGrpSpPr>
            <a:grpSpLocks/>
          </p:cNvGrpSpPr>
          <p:nvPr/>
        </p:nvGrpSpPr>
        <p:grpSpPr bwMode="auto">
          <a:xfrm>
            <a:off x="152400" y="5943600"/>
            <a:ext cx="8839200" cy="787400"/>
            <a:chOff x="96" y="3744"/>
            <a:chExt cx="5568" cy="496"/>
          </a:xfrm>
        </p:grpSpPr>
        <p:sp>
          <p:nvSpPr>
            <p:cNvPr id="10" name="Rectangle 9"/>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1" name="TextBox 10"/>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2" name="Picture 20"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rt Layout">
    <p:spTree>
      <p:nvGrpSpPr>
        <p:cNvPr id="1" name=""/>
        <p:cNvGrpSpPr/>
        <p:nvPr/>
      </p:nvGrpSpPr>
      <p:grpSpPr>
        <a:xfrm>
          <a:off x="0" y="0"/>
          <a:ext cx="0" cy="0"/>
          <a:chOff x="0" y="0"/>
          <a:chExt cx="0" cy="0"/>
        </a:xfrm>
      </p:grpSpPr>
      <p:grpSp>
        <p:nvGrpSpPr>
          <p:cNvPr id="12" name="Group 17"/>
          <p:cNvGrpSpPr>
            <a:grpSpLocks/>
          </p:cNvGrpSpPr>
          <p:nvPr/>
        </p:nvGrpSpPr>
        <p:grpSpPr bwMode="auto">
          <a:xfrm>
            <a:off x="152400" y="5943600"/>
            <a:ext cx="8839200" cy="787400"/>
            <a:chOff x="96" y="3744"/>
            <a:chExt cx="5568" cy="496"/>
          </a:xfrm>
        </p:grpSpPr>
        <p:sp>
          <p:nvSpPr>
            <p:cNvPr id="13" name="Rectangle 12"/>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4" name="TextBox 13"/>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5" name="Picture 20"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6" name="Imagen 7"/>
          <p:cNvPicPr>
            <a:picLocks noChangeAspect="1" noChangeArrowheads="1"/>
          </p:cNvPicPr>
          <p:nvPr userDrawn="1"/>
        </p:nvPicPr>
        <p:blipFill>
          <a:blip r:embed="rId3" cstate="print"/>
          <a:srcRect/>
          <a:stretch>
            <a:fillRect/>
          </a:stretch>
        </p:blipFill>
        <p:spPr bwMode="auto">
          <a:xfrm>
            <a:off x="1691680" y="0"/>
            <a:ext cx="5400600" cy="850779"/>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Layout">
    <p:spTree>
      <p:nvGrpSpPr>
        <p:cNvPr id="1" name=""/>
        <p:cNvGrpSpPr/>
        <p:nvPr/>
      </p:nvGrpSpPr>
      <p:grpSpPr>
        <a:xfrm>
          <a:off x="0" y="0"/>
          <a:ext cx="0" cy="0"/>
          <a:chOff x="0" y="0"/>
          <a:chExt cx="0" cy="0"/>
        </a:xfrm>
      </p:grpSpPr>
      <p:grpSp>
        <p:nvGrpSpPr>
          <p:cNvPr id="11" name="Group 17"/>
          <p:cNvGrpSpPr>
            <a:grpSpLocks/>
          </p:cNvGrpSpPr>
          <p:nvPr/>
        </p:nvGrpSpPr>
        <p:grpSpPr bwMode="auto">
          <a:xfrm>
            <a:off x="152400" y="5943600"/>
            <a:ext cx="8839200" cy="787400"/>
            <a:chOff x="96" y="3744"/>
            <a:chExt cx="5568" cy="496"/>
          </a:xfrm>
        </p:grpSpPr>
        <p:sp>
          <p:nvSpPr>
            <p:cNvPr id="12" name="Rectangle 11"/>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3" name="TextBox 12"/>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4" name="Picture 20"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Click icon to add picture</a:t>
            </a:r>
            <a:endParaRPr lang="en-GB" noProof="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pic>
        <p:nvPicPr>
          <p:cNvPr id="15" name="Imagen 7"/>
          <p:cNvPicPr>
            <a:picLocks noChangeAspect="1" noChangeArrowheads="1"/>
          </p:cNvPicPr>
          <p:nvPr userDrawn="1"/>
        </p:nvPicPr>
        <p:blipFill>
          <a:blip r:embed="rId3" cstate="print"/>
          <a:srcRect/>
          <a:stretch>
            <a:fillRect/>
          </a:stretch>
        </p:blipFill>
        <p:spPr bwMode="auto">
          <a:xfrm>
            <a:off x="2267744" y="116632"/>
            <a:ext cx="4536504" cy="714654"/>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547568"/>
              <a:ext cx="1144157" cy="615321"/>
            </a:xfrm>
            <a:prstGeom prst="rect">
              <a:avLst/>
            </a:prstGeom>
            <a:noFill/>
          </p:spPr>
          <p:txBody>
            <a:bodyPr lIns="0" tIns="0" rIns="0" bIns="0">
              <a:spAutoFit/>
            </a:bodyPr>
            <a:lstStyle/>
            <a:p>
              <a:pPr algn="ctr">
                <a:defRPr/>
              </a:pPr>
              <a:r>
                <a:rPr lang="en-US" sz="1000" dirty="0" err="1" smtClean="0">
                  <a:solidFill>
                    <a:schemeClr val="bg1"/>
                  </a:solidFill>
                </a:rPr>
                <a:t>Plataforma</a:t>
              </a:r>
              <a:r>
                <a:rPr lang="en-US" sz="1000" baseline="0" dirty="0" smtClean="0">
                  <a:solidFill>
                    <a:schemeClr val="bg1"/>
                  </a:solidFill>
                </a:rPr>
                <a:t> Regional</a:t>
              </a:r>
            </a:p>
            <a:p>
              <a:pPr algn="ctr">
                <a:defRPr/>
              </a:pPr>
              <a:r>
                <a:rPr lang="en-US" sz="1000" baseline="0" dirty="0" smtClean="0">
                  <a:solidFill>
                    <a:schemeClr val="bg1"/>
                  </a:solidFill>
                </a:rPr>
                <a:t>De </a:t>
              </a:r>
              <a:r>
                <a:rPr lang="en-US" sz="1000" baseline="0" dirty="0" err="1" smtClean="0">
                  <a:solidFill>
                    <a:schemeClr val="bg1"/>
                  </a:solidFill>
                </a:rPr>
                <a:t>Gestion</a:t>
              </a:r>
              <a:r>
                <a:rPr lang="en-US" sz="1000" baseline="0" dirty="0" smtClean="0">
                  <a:solidFill>
                    <a:schemeClr val="bg1"/>
                  </a:solidFill>
                </a:rPr>
                <a:t> de </a:t>
              </a:r>
              <a:r>
                <a:rPr lang="en-US" sz="1000" baseline="0" dirty="0" err="1" smtClean="0">
                  <a:solidFill>
                    <a:schemeClr val="bg1"/>
                  </a:solidFill>
                </a:rPr>
                <a:t>Riesgos</a:t>
              </a:r>
              <a:endParaRPr lang="en-US" sz="1000" dirty="0" smtClean="0">
                <a:solidFill>
                  <a:schemeClr val="bg1"/>
                </a:solidFill>
              </a:endParaRPr>
            </a:p>
            <a:p>
              <a:pPr algn="ctr">
                <a:defRPr/>
              </a:pPr>
              <a:endParaRPr lang="en-US" sz="1000" dirty="0">
                <a:solidFill>
                  <a:schemeClr val="bg1"/>
                </a:solidFill>
              </a:endParaRPr>
            </a:p>
          </p:txBody>
        </p:sp>
      </p:grpSp>
      <p:cxnSp>
        <p:nvCxnSpPr>
          <p:cNvPr id="8" name="Straight Connector 7"/>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13"/>
          <p:cNvGrpSpPr>
            <a:grpSpLocks/>
          </p:cNvGrpSpPr>
          <p:nvPr/>
        </p:nvGrpSpPr>
        <p:grpSpPr bwMode="auto">
          <a:xfrm>
            <a:off x="152400" y="5943600"/>
            <a:ext cx="8839200" cy="787400"/>
            <a:chOff x="96" y="3744"/>
            <a:chExt cx="5568" cy="496"/>
          </a:xfrm>
        </p:grpSpPr>
        <p:sp>
          <p:nvSpPr>
            <p:cNvPr id="11" name="Rectangle 10"/>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2" name="TextBox 11"/>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3" name="Picture 16"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339725" y="339725"/>
            <a:ext cx="1260475" cy="1260475"/>
            <a:chOff x="228600" y="228600"/>
            <a:chExt cx="1260000" cy="1260000"/>
          </a:xfrm>
        </p:grpSpPr>
        <p:sp>
          <p:nvSpPr>
            <p:cNvPr id="8" name="Oval 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82555" y="547568"/>
              <a:ext cx="1144157" cy="461491"/>
            </a:xfrm>
            <a:prstGeom prst="rect">
              <a:avLst/>
            </a:prstGeom>
            <a:noFill/>
          </p:spPr>
          <p:txBody>
            <a:bodyPr lIns="0" tIns="0" rIns="0" bIns="0">
              <a:spAutoFit/>
            </a:bodyPr>
            <a:lstStyle/>
            <a:p>
              <a:pPr algn="ctr">
                <a:defRPr/>
              </a:pPr>
              <a:r>
                <a:rPr lang="en-US" sz="1000" dirty="0" err="1" smtClean="0">
                  <a:solidFill>
                    <a:schemeClr val="bg1"/>
                  </a:solidFill>
                </a:rPr>
                <a:t>Plataforma</a:t>
              </a:r>
              <a:r>
                <a:rPr lang="en-US" sz="1000" baseline="0" dirty="0" smtClean="0">
                  <a:solidFill>
                    <a:schemeClr val="bg1"/>
                  </a:solidFill>
                </a:rPr>
                <a:t> Regional</a:t>
              </a:r>
            </a:p>
            <a:p>
              <a:pPr algn="ctr">
                <a:defRPr/>
              </a:pPr>
              <a:r>
                <a:rPr lang="en-US" sz="1000" baseline="0" dirty="0" smtClean="0">
                  <a:solidFill>
                    <a:schemeClr val="bg1"/>
                  </a:solidFill>
                </a:rPr>
                <a:t>De </a:t>
              </a:r>
              <a:r>
                <a:rPr lang="en-US" sz="1000" baseline="0" dirty="0" err="1" smtClean="0">
                  <a:solidFill>
                    <a:schemeClr val="bg1"/>
                  </a:solidFill>
                </a:rPr>
                <a:t>Gestion</a:t>
              </a:r>
              <a:r>
                <a:rPr lang="en-US" sz="1000" baseline="0" dirty="0" smtClean="0">
                  <a:solidFill>
                    <a:schemeClr val="bg1"/>
                  </a:solidFill>
                </a:rPr>
                <a:t> de </a:t>
              </a:r>
              <a:r>
                <a:rPr lang="en-US" sz="1000" baseline="0" dirty="0" err="1" smtClean="0">
                  <a:solidFill>
                    <a:schemeClr val="bg1"/>
                  </a:solidFill>
                </a:rPr>
                <a:t>Riesgos</a:t>
              </a:r>
              <a:endParaRPr lang="en-US" sz="1000" dirty="0">
                <a:solidFill>
                  <a:schemeClr val="bg1"/>
                </a:solidFill>
              </a:endParaRPr>
            </a:p>
          </p:txBody>
        </p:sp>
      </p:grpSp>
      <p:grpSp>
        <p:nvGrpSpPr>
          <p:cNvPr id="12" name="Group 17"/>
          <p:cNvGrpSpPr>
            <a:grpSpLocks/>
          </p:cNvGrpSpPr>
          <p:nvPr/>
        </p:nvGrpSpPr>
        <p:grpSpPr bwMode="auto">
          <a:xfrm>
            <a:off x="152400" y="5943600"/>
            <a:ext cx="8839200" cy="787400"/>
            <a:chOff x="96" y="3744"/>
            <a:chExt cx="5568" cy="496"/>
          </a:xfrm>
        </p:grpSpPr>
        <p:sp>
          <p:nvSpPr>
            <p:cNvPr id="13" name="Rectangle 12"/>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4" name="TextBox 13"/>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5" name="Picture 20"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12"/>
          <p:cNvGrpSpPr>
            <a:grpSpLocks/>
          </p:cNvGrpSpPr>
          <p:nvPr/>
        </p:nvGrpSpPr>
        <p:grpSpPr bwMode="auto">
          <a:xfrm>
            <a:off x="152400" y="152400"/>
            <a:ext cx="8839200" cy="6553200"/>
            <a:chOff x="96" y="96"/>
            <a:chExt cx="5568" cy="4128"/>
          </a:xfrm>
        </p:grpSpPr>
        <p:sp>
          <p:nvSpPr>
            <p:cNvPr id="3" name="Rectangle 2"/>
            <p:cNvSpPr/>
            <p:nvPr/>
          </p:nvSpPr>
          <p:spPr>
            <a:xfrm>
              <a:off x="96" y="96"/>
              <a:ext cx="5568" cy="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204" y="164"/>
              <a:ext cx="5410" cy="3168"/>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336" y="362"/>
              <a:ext cx="4585" cy="2527"/>
            </a:xfrm>
            <a:prstGeom prst="rect">
              <a:avLst/>
            </a:prstGeom>
            <a:noFill/>
          </p:spPr>
          <p:txBody>
            <a:bodyPr wrap="square" lIns="0" tIns="0" rIns="0" bIns="0">
              <a:spAutoFit/>
            </a:bodyPr>
            <a:lstStyle/>
            <a:p>
              <a:pPr>
                <a:defRPr/>
              </a:pPr>
              <a:r>
                <a:rPr lang="en-US" sz="2000" b="1" baseline="30000" dirty="0">
                  <a:solidFill>
                    <a:schemeClr val="bg1"/>
                  </a:solidFill>
                  <a:ea typeface="Calibri (Body)"/>
                </a:rPr>
                <a:t>PARA MAS </a:t>
              </a:r>
              <a:r>
                <a:rPr lang="en-US" sz="2000" b="1" baseline="30000" dirty="0" smtClean="0">
                  <a:solidFill>
                    <a:schemeClr val="bg1"/>
                  </a:solidFill>
                  <a:ea typeface="Calibri (Body)"/>
                </a:rPr>
                <a:t>INFORMACION</a:t>
              </a:r>
              <a:r>
                <a:rPr lang="en-US" sz="2000" b="1" baseline="0" dirty="0" smtClean="0">
                  <a:solidFill>
                    <a:schemeClr val="bg1"/>
                  </a:solidFill>
                  <a:ea typeface="Calibri (Body)"/>
                </a:rPr>
                <a:t> </a:t>
              </a:r>
            </a:p>
            <a:p>
              <a:pPr>
                <a:defRPr/>
              </a:pPr>
              <a:r>
                <a:rPr lang="en-US" sz="2000" b="1" baseline="0" dirty="0" smtClean="0">
                  <a:solidFill>
                    <a:schemeClr val="bg1"/>
                  </a:solidFill>
                  <a:ea typeface="Calibri (Body)"/>
                  <a:hlinkClick r:id="rId2"/>
                </a:rPr>
                <a:t>www.cruzroja.org</a:t>
              </a:r>
              <a:r>
                <a:rPr lang="en-US" sz="2000" b="1" baseline="0" dirty="0" smtClean="0">
                  <a:solidFill>
                    <a:schemeClr val="bg1"/>
                  </a:solidFill>
                  <a:ea typeface="Calibri (Body)"/>
                </a:rPr>
                <a:t> </a:t>
              </a:r>
              <a:endParaRPr lang="en-US" sz="2000" b="1" baseline="30000" dirty="0">
                <a:solidFill>
                  <a:schemeClr val="bg1"/>
                </a:solidFill>
                <a:ea typeface="Calibri (Body)"/>
              </a:endParaRPr>
            </a:p>
            <a:p>
              <a:pPr>
                <a:defRPr/>
              </a:pPr>
              <a:endParaRPr lang="en-US" sz="2000" b="1" baseline="30000" dirty="0" smtClean="0">
                <a:solidFill>
                  <a:schemeClr val="bg1"/>
                </a:solidFill>
                <a:ea typeface="Calibri (Body)"/>
              </a:endParaRPr>
            </a:p>
            <a:p>
              <a:pPr>
                <a:defRPr/>
              </a:pPr>
              <a:endParaRPr lang="en-US" sz="2000" b="1" baseline="30000" dirty="0">
                <a:solidFill>
                  <a:schemeClr val="bg1"/>
                </a:solidFill>
                <a:ea typeface="Calibri (Body)"/>
              </a:endParaRPr>
            </a:p>
            <a:p>
              <a:pPr>
                <a:defRPr/>
              </a:pPr>
              <a:r>
                <a:rPr lang="en-US" sz="1800" b="0" baseline="0" dirty="0" smtClean="0">
                  <a:solidFill>
                    <a:schemeClr val="bg1"/>
                  </a:solidFill>
                  <a:ea typeface="Calibri (Body)"/>
                </a:rPr>
                <a:t> </a:t>
              </a:r>
              <a:r>
                <a:rPr lang="en-US" sz="1800" b="0" i="0" baseline="0" dirty="0" err="1" smtClean="0">
                  <a:solidFill>
                    <a:schemeClr val="bg1"/>
                  </a:solidFill>
                  <a:ea typeface="Calibri (Body)"/>
                </a:rPr>
                <a:t>Krystell</a:t>
              </a:r>
              <a:r>
                <a:rPr lang="en-US" sz="1800" b="0" i="0" baseline="0" dirty="0" smtClean="0">
                  <a:solidFill>
                    <a:schemeClr val="bg1"/>
                  </a:solidFill>
                  <a:ea typeface="Calibri (Body)"/>
                </a:rPr>
                <a:t> </a:t>
              </a:r>
              <a:r>
                <a:rPr lang="en-US" sz="1800" b="0" i="0" baseline="0" dirty="0" err="1" smtClean="0">
                  <a:solidFill>
                    <a:schemeClr val="bg1"/>
                  </a:solidFill>
                  <a:ea typeface="Calibri (Body)"/>
                </a:rPr>
                <a:t>Santamaria</a:t>
              </a:r>
              <a:r>
                <a:rPr lang="en-US" sz="1800" b="0" i="0" baseline="0" dirty="0" smtClean="0">
                  <a:solidFill>
                    <a:schemeClr val="bg1"/>
                  </a:solidFill>
                  <a:ea typeface="Calibri (Body)"/>
                </a:rPr>
                <a:t>  M.</a:t>
              </a:r>
            </a:p>
            <a:p>
              <a:pPr>
                <a:defRPr/>
              </a:pPr>
              <a:endParaRPr lang="en-US" sz="1800" b="0" i="1" baseline="0" dirty="0" smtClean="0">
                <a:solidFill>
                  <a:schemeClr val="bg1"/>
                </a:solidFill>
                <a:ea typeface="Calibri (Body)"/>
              </a:endParaRPr>
            </a:p>
            <a:p>
              <a:pPr>
                <a:defRPr/>
              </a:pPr>
              <a:r>
                <a:rPr lang="en-US" sz="1800" b="0" baseline="0" dirty="0" err="1" smtClean="0">
                  <a:solidFill>
                    <a:schemeClr val="bg1"/>
                  </a:solidFill>
                  <a:ea typeface="Calibri (Body)"/>
                </a:rPr>
                <a:t>Coordinadora</a:t>
              </a:r>
              <a:r>
                <a:rPr lang="en-US" sz="1800" b="0" baseline="0" dirty="0" smtClean="0">
                  <a:solidFill>
                    <a:schemeClr val="bg1"/>
                  </a:solidFill>
                  <a:ea typeface="Calibri (Body)"/>
                </a:rPr>
                <a:t> </a:t>
              </a:r>
              <a:r>
                <a:rPr lang="en-US" sz="1800" b="0" baseline="0" dirty="0" err="1" smtClean="0">
                  <a:solidFill>
                    <a:schemeClr val="bg1"/>
                  </a:solidFill>
                  <a:ea typeface="Calibri (Body)"/>
                </a:rPr>
                <a:t>encarga</a:t>
              </a:r>
              <a:r>
                <a:rPr lang="en-US" sz="1800" b="0" baseline="0" dirty="0" smtClean="0">
                  <a:solidFill>
                    <a:schemeClr val="bg1"/>
                  </a:solidFill>
                  <a:ea typeface="Calibri (Body)"/>
                </a:rPr>
                <a:t> del </a:t>
              </a:r>
              <a:r>
                <a:rPr lang="en-US" sz="1800" b="0" baseline="0" dirty="0" err="1" smtClean="0">
                  <a:solidFill>
                    <a:schemeClr val="bg1"/>
                  </a:solidFill>
                  <a:ea typeface="Calibri (Body)"/>
                </a:rPr>
                <a:t>Programa</a:t>
              </a:r>
              <a:r>
                <a:rPr lang="en-US" sz="1800" b="0" baseline="0" dirty="0" smtClean="0">
                  <a:solidFill>
                    <a:schemeClr val="bg1"/>
                  </a:solidFill>
                  <a:ea typeface="Calibri (Body)"/>
                </a:rPr>
                <a:t> </a:t>
              </a:r>
              <a:r>
                <a:rPr lang="en-US" sz="1800" b="0" baseline="0" dirty="0" smtClean="0">
                  <a:solidFill>
                    <a:schemeClr val="bg1"/>
                  </a:solidFill>
                  <a:ea typeface="Calibri (Body)"/>
                </a:rPr>
                <a:t> de </a:t>
              </a:r>
              <a:r>
                <a:rPr lang="en-US" sz="1800" b="0" baseline="0" dirty="0" err="1" smtClean="0">
                  <a:solidFill>
                    <a:schemeClr val="bg1"/>
                  </a:solidFill>
                  <a:ea typeface="Calibri (Body)"/>
                </a:rPr>
                <a:t>Gesti</a:t>
              </a:r>
              <a:r>
                <a:rPr lang="es-ES" sz="1800" kern="1200" dirty="0" err="1" smtClean="0">
                  <a:solidFill>
                    <a:schemeClr val="bg1"/>
                  </a:solidFill>
                  <a:latin typeface="Arial" pitchFamily="34" charset="0"/>
                  <a:ea typeface="+mn-ea"/>
                  <a:cs typeface="Arial" pitchFamily="34" charset="0"/>
                </a:rPr>
                <a:t>ón</a:t>
              </a:r>
              <a:r>
                <a:rPr lang="en-US" sz="1800" b="0" baseline="0" dirty="0" smtClean="0">
                  <a:solidFill>
                    <a:schemeClr val="bg1"/>
                  </a:solidFill>
                  <a:ea typeface="Calibri (Body)"/>
                </a:rPr>
                <a:t> de </a:t>
              </a:r>
              <a:r>
                <a:rPr lang="en-US" sz="1800" b="0" baseline="0" dirty="0" err="1" smtClean="0">
                  <a:solidFill>
                    <a:schemeClr val="bg1"/>
                  </a:solidFill>
                  <a:ea typeface="Calibri (Body)"/>
                </a:rPr>
                <a:t>Riesgos</a:t>
              </a:r>
              <a:endParaRPr lang="en-US" sz="1800" b="0" baseline="0" dirty="0" smtClean="0">
                <a:solidFill>
                  <a:schemeClr val="bg1"/>
                </a:solidFill>
                <a:ea typeface="Calibri (Body)"/>
              </a:endParaRPr>
            </a:p>
            <a:p>
              <a:pPr>
                <a:defRPr/>
              </a:pPr>
              <a:endParaRPr lang="en-US" sz="1800" b="0" baseline="0" dirty="0" smtClean="0">
                <a:solidFill>
                  <a:schemeClr val="bg1"/>
                </a:solidFill>
                <a:ea typeface="Calibri (Body)"/>
              </a:endParaRPr>
            </a:p>
            <a:p>
              <a:pPr>
                <a:defRPr/>
              </a:pPr>
              <a:r>
                <a:rPr lang="en-US" sz="1800" b="1" baseline="0" dirty="0" err="1" smtClean="0">
                  <a:solidFill>
                    <a:schemeClr val="bg1"/>
                  </a:solidFill>
                  <a:ea typeface="Calibri (Body)"/>
                </a:rPr>
                <a:t>Unidad</a:t>
              </a:r>
              <a:r>
                <a:rPr lang="en-US" sz="1800" b="1" baseline="0" dirty="0" smtClean="0">
                  <a:solidFill>
                    <a:schemeClr val="bg1"/>
                  </a:solidFill>
                  <a:ea typeface="Calibri (Body)"/>
                </a:rPr>
                <a:t> de </a:t>
              </a:r>
              <a:r>
                <a:rPr lang="en-US" sz="1800" b="1" baseline="0" dirty="0" err="1" smtClean="0">
                  <a:solidFill>
                    <a:schemeClr val="bg1"/>
                  </a:solidFill>
                  <a:ea typeface="Calibri (Body)"/>
                </a:rPr>
                <a:t>Riesgo</a:t>
              </a:r>
              <a:r>
                <a:rPr lang="en-US" sz="1800" b="1" baseline="0" dirty="0" smtClean="0">
                  <a:solidFill>
                    <a:schemeClr val="bg1"/>
                  </a:solidFill>
                  <a:ea typeface="Calibri (Body)"/>
                </a:rPr>
                <a:t> </a:t>
              </a:r>
              <a:r>
                <a:rPr lang="en-US" sz="1800" b="1" baseline="0" dirty="0" err="1" smtClean="0">
                  <a:solidFill>
                    <a:schemeClr val="bg1"/>
                  </a:solidFill>
                  <a:ea typeface="Calibri (Body)"/>
                </a:rPr>
                <a:t>Urbano</a:t>
              </a:r>
              <a:r>
                <a:rPr lang="en-US" sz="1800" b="1" baseline="0" dirty="0" smtClean="0">
                  <a:solidFill>
                    <a:schemeClr val="bg1"/>
                  </a:solidFill>
                  <a:ea typeface="Calibri (Body)"/>
                </a:rPr>
                <a:t> </a:t>
              </a:r>
              <a:r>
                <a:rPr lang="en-US" sz="1800" b="1" baseline="0" dirty="0" smtClean="0">
                  <a:solidFill>
                    <a:schemeClr val="bg1"/>
                  </a:solidFill>
                  <a:ea typeface="Calibri (Body)"/>
                </a:rPr>
                <a:t>y </a:t>
              </a:r>
              <a:r>
                <a:rPr lang="en-US" sz="1800" b="1" baseline="0" dirty="0" err="1" smtClean="0">
                  <a:solidFill>
                    <a:schemeClr val="bg1"/>
                  </a:solidFill>
                  <a:ea typeface="Calibri (Body)"/>
                </a:rPr>
                <a:t>Resiliencia</a:t>
              </a:r>
              <a:r>
                <a:rPr lang="en-US" sz="1800" b="1" baseline="0" dirty="0" smtClean="0">
                  <a:solidFill>
                    <a:schemeClr val="bg1"/>
                  </a:solidFill>
                  <a:ea typeface="Calibri (Body)"/>
                </a:rPr>
                <a:t> </a:t>
              </a:r>
              <a:r>
                <a:rPr lang="en-US" sz="1800" b="1" baseline="0" dirty="0" err="1" smtClean="0">
                  <a:solidFill>
                    <a:schemeClr val="bg1"/>
                  </a:solidFill>
                  <a:ea typeface="Calibri (Body)"/>
                </a:rPr>
                <a:t>Comunitaria</a:t>
              </a:r>
              <a:r>
                <a:rPr lang="en-US" sz="1800" b="1" baseline="0" dirty="0" smtClean="0">
                  <a:solidFill>
                    <a:schemeClr val="bg1"/>
                  </a:solidFill>
                  <a:ea typeface="Calibri (Body)"/>
                </a:rPr>
                <a:t> </a:t>
              </a:r>
            </a:p>
            <a:p>
              <a:pPr>
                <a:defRPr/>
              </a:pPr>
              <a:endParaRPr lang="en-US" sz="2000" b="0" baseline="30000" dirty="0">
                <a:solidFill>
                  <a:schemeClr val="bg1"/>
                </a:solidFill>
                <a:ea typeface="Calibri (Body)"/>
              </a:endParaRPr>
            </a:p>
            <a:p>
              <a:pPr>
                <a:defRPr/>
              </a:pPr>
              <a:r>
                <a:rPr lang="en-US" sz="2000" b="1" baseline="30000" dirty="0">
                  <a:solidFill>
                    <a:schemeClr val="bg1"/>
                  </a:solidFill>
                  <a:ea typeface="Calibri (Body)"/>
                </a:rPr>
                <a:t>CORREO ELECTRONICO: </a:t>
              </a:r>
              <a:r>
                <a:rPr lang="en-US" sz="2400" b="1" baseline="30000" dirty="0" smtClean="0">
                  <a:solidFill>
                    <a:schemeClr val="bg1"/>
                  </a:solidFill>
                  <a:ea typeface="Calibri (Body)"/>
                </a:rPr>
                <a:t>krystell.santamariaifrc.org</a:t>
              </a:r>
              <a:r>
                <a:rPr lang="en-US" sz="2400" b="1" baseline="0" dirty="0" smtClean="0">
                  <a:solidFill>
                    <a:schemeClr val="bg1"/>
                  </a:solidFill>
                  <a:ea typeface="Calibri (Body)"/>
                </a:rPr>
                <a:t> </a:t>
              </a:r>
              <a:endParaRPr lang="en-US" sz="2400" b="1" baseline="0" dirty="0" smtClean="0">
                <a:solidFill>
                  <a:schemeClr val="bg1"/>
                </a:solidFill>
                <a:ea typeface="Calibri (Body)"/>
              </a:endParaRPr>
            </a:p>
            <a:p>
              <a:pPr>
                <a:defRPr/>
              </a:pPr>
              <a:endParaRPr lang="en-US" sz="2000" b="1" baseline="0" dirty="0" smtClean="0">
                <a:solidFill>
                  <a:schemeClr val="bg1"/>
                </a:solidFill>
                <a:ea typeface="Calibri (Body)"/>
              </a:endParaRPr>
            </a:p>
            <a:p>
              <a:pPr>
                <a:defRPr/>
              </a:pPr>
              <a:r>
                <a:rPr lang="en-US" sz="2000" b="1" baseline="0" dirty="0" smtClean="0">
                  <a:solidFill>
                    <a:schemeClr val="bg1"/>
                  </a:solidFill>
                  <a:ea typeface="Calibri (Body)"/>
                </a:rPr>
                <a:t> </a:t>
              </a:r>
            </a:p>
            <a:p>
              <a:pPr>
                <a:defRPr/>
              </a:pPr>
              <a:endParaRPr lang="en-US" sz="2000" b="1" baseline="30000" dirty="0">
                <a:solidFill>
                  <a:schemeClr val="bg1"/>
                </a:solidFill>
                <a:ea typeface="Calibri (Body)"/>
              </a:endParaRPr>
            </a:p>
            <a:p>
              <a:pPr>
                <a:defRPr/>
              </a:pPr>
              <a:endParaRPr lang="en-US" sz="2000" b="1" baseline="30000" dirty="0">
                <a:solidFill>
                  <a:schemeClr val="bg1"/>
                </a:solidFill>
                <a:ea typeface="Calibri (Body)"/>
              </a:endParaRPr>
            </a:p>
          </p:txBody>
        </p:sp>
      </p:grpSp>
      <p:pic>
        <p:nvPicPr>
          <p:cNvPr id="6" name="Picture 13" descr="IFRC-Salvar vidas iconos-SP.jpg                                00302394Macintosh HD                   C3E3631A:"/>
          <p:cNvPicPr>
            <a:picLocks noChangeAspect="1" noChangeArrowheads="1"/>
          </p:cNvPicPr>
          <p:nvPr/>
        </p:nvPicPr>
        <p:blipFill>
          <a:blip r:embed="rId3" cstate="print"/>
          <a:srcRect/>
          <a:stretch>
            <a:fillRect/>
          </a:stretch>
        </p:blipFill>
        <p:spPr bwMode="auto">
          <a:xfrm>
            <a:off x="457200" y="5410200"/>
            <a:ext cx="2057400" cy="1168400"/>
          </a:xfrm>
          <a:prstGeom prst="rect">
            <a:avLst/>
          </a:prstGeom>
          <a:noFill/>
          <a:ln w="9525">
            <a:noFill/>
            <a:miter lim="800000"/>
            <a:headEnd/>
            <a:tailEnd/>
          </a:ln>
        </p:spPr>
      </p:pic>
      <p:pic>
        <p:nvPicPr>
          <p:cNvPr id="7" name="Picture 14" descr="IFRC_logo_SP_RGB.jpg                                           003022E3Macintosh HD                   C3E3631A:"/>
          <p:cNvPicPr>
            <a:picLocks noChangeAspect="1" noChangeArrowheads="1"/>
          </p:cNvPicPr>
          <p:nvPr/>
        </p:nvPicPr>
        <p:blipFill>
          <a:blip r:embed="rId4" cstate="print"/>
          <a:srcRect/>
          <a:stretch>
            <a:fillRect/>
          </a:stretch>
        </p:blipFill>
        <p:spPr bwMode="auto">
          <a:xfrm>
            <a:off x="5486400" y="6159500"/>
            <a:ext cx="3221038" cy="3175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6"/>
          <p:cNvGrpSpPr>
            <a:grpSpLocks/>
          </p:cNvGrpSpPr>
          <p:nvPr/>
        </p:nvGrpSpPr>
        <p:grpSpPr bwMode="auto">
          <a:xfrm>
            <a:off x="339725" y="339725"/>
            <a:ext cx="1260475" cy="1260475"/>
            <a:chOff x="228600" y="228600"/>
            <a:chExt cx="1260000" cy="1260000"/>
          </a:xfrm>
        </p:grpSpPr>
        <p:sp>
          <p:nvSpPr>
            <p:cNvPr id="4" name="Oval 3"/>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282555" y="557089"/>
              <a:ext cx="1144157" cy="615321"/>
            </a:xfrm>
            <a:prstGeom prst="rect">
              <a:avLst/>
            </a:prstGeom>
            <a:noFill/>
          </p:spPr>
          <p:txBody>
            <a:bodyPr lIns="0" tIns="0" rIns="0" bIns="0">
              <a:spAutoFit/>
            </a:bodyPr>
            <a:lstStyle/>
            <a:p>
              <a:pPr algn="ctr">
                <a:defRPr/>
              </a:pPr>
              <a:r>
                <a:rPr lang="en-US" sz="1000" dirty="0" err="1" smtClean="0">
                  <a:solidFill>
                    <a:schemeClr val="bg1"/>
                  </a:solidFill>
                </a:rPr>
                <a:t>Plataforma</a:t>
              </a:r>
              <a:r>
                <a:rPr lang="en-US" sz="1000" baseline="0" dirty="0" smtClean="0">
                  <a:solidFill>
                    <a:schemeClr val="bg1"/>
                  </a:solidFill>
                </a:rPr>
                <a:t> Regional</a:t>
              </a:r>
            </a:p>
            <a:p>
              <a:pPr algn="ctr">
                <a:defRPr/>
              </a:pPr>
              <a:r>
                <a:rPr lang="en-US" sz="1000" baseline="0" dirty="0" smtClean="0">
                  <a:solidFill>
                    <a:schemeClr val="bg1"/>
                  </a:solidFill>
                </a:rPr>
                <a:t>De </a:t>
              </a:r>
              <a:r>
                <a:rPr lang="en-US" sz="1000" baseline="0" dirty="0" err="1" smtClean="0">
                  <a:solidFill>
                    <a:schemeClr val="bg1"/>
                  </a:solidFill>
                </a:rPr>
                <a:t>Gestion</a:t>
              </a:r>
              <a:r>
                <a:rPr lang="en-US" sz="1000" baseline="0" dirty="0" smtClean="0">
                  <a:solidFill>
                    <a:schemeClr val="bg1"/>
                  </a:solidFill>
                </a:rPr>
                <a:t> de </a:t>
              </a:r>
              <a:r>
                <a:rPr lang="en-US" sz="1000" baseline="0" dirty="0" err="1" smtClean="0">
                  <a:solidFill>
                    <a:schemeClr val="bg1"/>
                  </a:solidFill>
                </a:rPr>
                <a:t>Riesgos</a:t>
              </a:r>
              <a:endParaRPr lang="en-US" sz="1000" dirty="0" smtClean="0">
                <a:solidFill>
                  <a:schemeClr val="bg1"/>
                </a:solidFill>
              </a:endParaRPr>
            </a:p>
            <a:p>
              <a:pPr algn="ctr">
                <a:defRPr/>
              </a:pPr>
              <a:endParaRPr lang="en-US" sz="1000" dirty="0">
                <a:solidFill>
                  <a:schemeClr val="bg1"/>
                </a:solidFill>
              </a:endParaRPr>
            </a:p>
          </p:txBody>
        </p:sp>
      </p:grpSp>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17"/>
          <p:cNvGrpSpPr>
            <a:grpSpLocks/>
          </p:cNvGrpSpPr>
          <p:nvPr/>
        </p:nvGrpSpPr>
        <p:grpSpPr bwMode="auto">
          <a:xfrm>
            <a:off x="152400" y="5943600"/>
            <a:ext cx="8839200" cy="787400"/>
            <a:chOff x="96" y="3744"/>
            <a:chExt cx="5568" cy="496"/>
          </a:xfrm>
        </p:grpSpPr>
        <p:sp>
          <p:nvSpPr>
            <p:cNvPr id="9" name="Rectangle 8"/>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1" name="Picture 20" descr="IFRC_logo_SP_REV.gif                                           003022E3Macintosh HD                   C3E3631A:"/>
            <p:cNvPicPr>
              <a:picLocks noChangeAspect="1" noChangeArrowheads="1"/>
            </p:cNvPicPr>
            <p:nvPr/>
          </p:nvPicPr>
          <p:blipFill>
            <a:blip r:embed="rId2" cstate="print"/>
            <a:srcRect/>
            <a:stretch>
              <a:fillRect/>
            </a:stretch>
          </p:blipFill>
          <p:spPr bwMode="auto">
            <a:xfrm>
              <a:off x="3408" y="3888"/>
              <a:ext cx="2060" cy="204"/>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endParaRPr lang="en-GB" smtClean="0"/>
          </a:p>
        </p:txBody>
      </p:sp>
      <p:sp>
        <p:nvSpPr>
          <p:cNvPr id="1027"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smtClean="0"/>
          </a:p>
        </p:txBody>
      </p:sp>
      <p:grpSp>
        <p:nvGrpSpPr>
          <p:cNvPr id="1028"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547568"/>
              <a:ext cx="1144157" cy="615321"/>
            </a:xfrm>
            <a:prstGeom prst="rect">
              <a:avLst/>
            </a:prstGeom>
            <a:noFill/>
          </p:spPr>
          <p:txBody>
            <a:bodyPr lIns="0" tIns="0" rIns="0" bIns="0">
              <a:spAutoFit/>
            </a:bodyPr>
            <a:lstStyle/>
            <a:p>
              <a:pPr algn="ctr">
                <a:defRPr/>
              </a:pPr>
              <a:r>
                <a:rPr lang="en-US" sz="1000" dirty="0" err="1" smtClean="0">
                  <a:solidFill>
                    <a:schemeClr val="bg1"/>
                  </a:solidFill>
                </a:rPr>
                <a:t>Plataforma</a:t>
              </a:r>
              <a:r>
                <a:rPr lang="en-US" sz="1000" baseline="0" dirty="0" smtClean="0">
                  <a:solidFill>
                    <a:schemeClr val="bg1"/>
                  </a:solidFill>
                </a:rPr>
                <a:t> Regional</a:t>
              </a:r>
            </a:p>
            <a:p>
              <a:pPr algn="ctr">
                <a:defRPr/>
              </a:pPr>
              <a:r>
                <a:rPr lang="en-US" sz="1000" baseline="0" dirty="0" smtClean="0">
                  <a:solidFill>
                    <a:schemeClr val="bg1"/>
                  </a:solidFill>
                </a:rPr>
                <a:t>De </a:t>
              </a:r>
              <a:r>
                <a:rPr lang="en-US" sz="1000" baseline="0" dirty="0" err="1" smtClean="0">
                  <a:solidFill>
                    <a:schemeClr val="bg1"/>
                  </a:solidFill>
                </a:rPr>
                <a:t>Gestion</a:t>
              </a:r>
              <a:r>
                <a:rPr lang="en-US" sz="1000" baseline="0" dirty="0" smtClean="0">
                  <a:solidFill>
                    <a:schemeClr val="bg1"/>
                  </a:solidFill>
                </a:rPr>
                <a:t> de </a:t>
              </a:r>
              <a:r>
                <a:rPr lang="en-US" sz="1000" baseline="0" dirty="0" err="1" smtClean="0">
                  <a:solidFill>
                    <a:schemeClr val="bg1"/>
                  </a:solidFill>
                </a:rPr>
                <a:t>Riesgos</a:t>
              </a:r>
              <a:endParaRPr lang="en-US" sz="1000" dirty="0" smtClean="0">
                <a:solidFill>
                  <a:schemeClr val="bg1"/>
                </a:solidFill>
              </a:endParaRPr>
            </a:p>
            <a:p>
              <a:pPr algn="ctr">
                <a:defRPr/>
              </a:pPr>
              <a:endParaRPr lang="en-US" sz="1000" dirty="0">
                <a:solidFill>
                  <a:schemeClr val="bg1"/>
                </a:solidFill>
              </a:endParaRPr>
            </a:p>
          </p:txBody>
        </p:sp>
      </p:grpSp>
      <p:grpSp>
        <p:nvGrpSpPr>
          <p:cNvPr id="1029" name="Group 16"/>
          <p:cNvGrpSpPr>
            <a:grpSpLocks/>
          </p:cNvGrpSpPr>
          <p:nvPr/>
        </p:nvGrpSpPr>
        <p:grpSpPr bwMode="auto">
          <a:xfrm>
            <a:off x="152400" y="5943600"/>
            <a:ext cx="8839200" cy="787400"/>
            <a:chOff x="96" y="3744"/>
            <a:chExt cx="5568" cy="496"/>
          </a:xfrm>
        </p:grpSpPr>
        <p:sp>
          <p:nvSpPr>
            <p:cNvPr id="9" name="Rectangle 8"/>
            <p:cNvSpPr/>
            <p:nvPr/>
          </p:nvSpPr>
          <p:spPr bwMode="auto">
            <a:xfrm>
              <a:off x="96" y="3744"/>
              <a:ext cx="5568" cy="496"/>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p:nvSpPr>
          <p:spPr bwMode="auto">
            <a:xfrm>
              <a:off x="192" y="3921"/>
              <a:ext cx="1968" cy="212"/>
            </a:xfrm>
            <a:prstGeom prst="rect">
              <a:avLst/>
            </a:prstGeom>
            <a:noFill/>
          </p:spPr>
          <p:txBody>
            <a:bodyPr lIns="0" tIns="0" rIns="0" bIns="0">
              <a:spAutoFit/>
            </a:bodyPr>
            <a:lstStyle/>
            <a:p>
              <a:pPr>
                <a:spcBef>
                  <a:spcPts val="250"/>
                </a:spcBef>
                <a:defRPr/>
              </a:pPr>
              <a:r>
                <a:rPr lang="en-US" sz="1600" b="1" baseline="30000">
                  <a:solidFill>
                    <a:srgbClr val="541818"/>
                  </a:solidFill>
                  <a:latin typeface="Arial Rounded MT Bold" pitchFamily="34" charset="0"/>
                </a:rPr>
                <a:t>www.ifrc.org </a:t>
              </a:r>
              <a:br>
                <a:rPr lang="en-US" sz="1600" b="1" baseline="30000">
                  <a:solidFill>
                    <a:srgbClr val="541818"/>
                  </a:solidFill>
                  <a:latin typeface="Arial Rounded MT Bold" pitchFamily="34" charset="0"/>
                </a:rPr>
              </a:br>
              <a:r>
                <a:rPr lang="en-US" sz="1600" b="1" baseline="30000">
                  <a:solidFill>
                    <a:schemeClr val="bg1"/>
                  </a:solidFill>
                  <a:latin typeface="Arial Rounded MT Bold" pitchFamily="34" charset="0"/>
                </a:rPr>
                <a:t>Salvar vidas, cambiar mentalidades.</a:t>
              </a:r>
            </a:p>
          </p:txBody>
        </p:sp>
        <p:pic>
          <p:nvPicPr>
            <p:cNvPr id="1032" name="Picture 15" descr="IFRC_logo_SP_REV.gif                                           003022E3Macintosh HD                   C3E3631A:"/>
            <p:cNvPicPr>
              <a:picLocks noChangeAspect="1" noChangeArrowheads="1"/>
            </p:cNvPicPr>
            <p:nvPr/>
          </p:nvPicPr>
          <p:blipFill>
            <a:blip r:embed="rId12" cstate="print"/>
            <a:srcRect/>
            <a:stretch>
              <a:fillRect/>
            </a:stretch>
          </p:blipFill>
          <p:spPr bwMode="auto">
            <a:xfrm>
              <a:off x="3408" y="3888"/>
              <a:ext cx="2060" cy="20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0" r:id="rId9"/>
    <p:sldLayoutId id="2147483749" r:id="rId10"/>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EXICO%20Participatory%20Video%20with%20school%20children%20on%20climate%20change.wm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dirty="0" smtClean="0"/>
              <a:t>Plataforma Regional  de </a:t>
            </a:r>
            <a:r>
              <a:rPr lang="en-GB" dirty="0" err="1" smtClean="0"/>
              <a:t>Gestion</a:t>
            </a:r>
            <a:r>
              <a:rPr lang="en-GB" dirty="0" smtClean="0"/>
              <a:t> de Riesgos</a:t>
            </a:r>
          </a:p>
        </p:txBody>
      </p:sp>
      <p:sp>
        <p:nvSpPr>
          <p:cNvPr id="10243" name="Subtitle 2"/>
          <p:cNvSpPr>
            <a:spLocks noGrp="1"/>
          </p:cNvSpPr>
          <p:nvPr>
            <p:ph type="subTitle" idx="1"/>
          </p:nvPr>
        </p:nvSpPr>
        <p:spPr>
          <a:xfrm>
            <a:off x="1403648" y="3933056"/>
            <a:ext cx="7239000" cy="1752600"/>
          </a:xfrm>
        </p:spPr>
        <p:txBody>
          <a:bodyPr/>
          <a:lstStyle/>
          <a:p>
            <a:r>
              <a:rPr lang="es-ES_tradnl" dirty="0" smtClean="0"/>
              <a:t>“Las comunidades y la gestión local del riesgo”</a:t>
            </a:r>
          </a:p>
          <a:p>
            <a:r>
              <a:rPr lang="es-ES_tradnl" dirty="0" err="1" smtClean="0"/>
              <a:t>Krystell</a:t>
            </a:r>
            <a:r>
              <a:rPr lang="es-ES_tradnl" dirty="0" smtClean="0"/>
              <a:t> </a:t>
            </a:r>
            <a:r>
              <a:rPr lang="es-ES_tradnl" dirty="0" err="1" smtClean="0"/>
              <a:t>Santamaria</a:t>
            </a:r>
            <a:r>
              <a:rPr lang="es-ES_tradnl" dirty="0" smtClean="0"/>
              <a:t> M. </a:t>
            </a:r>
          </a:p>
        </p:txBody>
      </p:sp>
      <p:pic>
        <p:nvPicPr>
          <p:cNvPr id="4" name="Imagen 7"/>
          <p:cNvPicPr>
            <a:picLocks noChangeAspect="1" noChangeArrowheads="1"/>
          </p:cNvPicPr>
          <p:nvPr/>
        </p:nvPicPr>
        <p:blipFill>
          <a:blip r:embed="rId2" cstate="print"/>
          <a:srcRect/>
          <a:stretch>
            <a:fillRect/>
          </a:stretch>
        </p:blipFill>
        <p:spPr bwMode="auto">
          <a:xfrm>
            <a:off x="215006" y="0"/>
            <a:ext cx="8928994"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76400"/>
            <a:ext cx="8496944" cy="4191000"/>
          </a:xfrm>
        </p:spPr>
        <p:txBody>
          <a:bodyPr/>
          <a:lstStyle/>
          <a:p>
            <a:pPr algn="just">
              <a:buNone/>
            </a:pPr>
            <a:r>
              <a:rPr lang="en-GB" sz="1800" b="1" dirty="0" smtClean="0">
                <a:solidFill>
                  <a:srgbClr val="A9171A"/>
                </a:solidFill>
              </a:rPr>
              <a:t>10. </a:t>
            </a:r>
            <a:r>
              <a:rPr lang="en-GB" b="1" dirty="0" err="1" smtClean="0">
                <a:solidFill>
                  <a:srgbClr val="A9171A"/>
                </a:solidFill>
              </a:rPr>
              <a:t>Enfoques</a:t>
            </a:r>
            <a:r>
              <a:rPr lang="en-GB" b="1" dirty="0" smtClean="0">
                <a:solidFill>
                  <a:srgbClr val="A9171A"/>
                </a:solidFill>
              </a:rPr>
              <a:t> </a:t>
            </a:r>
            <a:r>
              <a:rPr lang="en-GB" b="1" dirty="0" err="1" smtClean="0">
                <a:solidFill>
                  <a:srgbClr val="A9171A"/>
                </a:solidFill>
              </a:rPr>
              <a:t>Innovadores</a:t>
            </a:r>
            <a:r>
              <a:rPr lang="en-GB" b="1" dirty="0" smtClean="0">
                <a:solidFill>
                  <a:srgbClr val="A9171A"/>
                </a:solidFill>
              </a:rPr>
              <a:t>: </a:t>
            </a:r>
            <a:r>
              <a:rPr lang="es-ES" sz="2000" dirty="0" smtClean="0">
                <a:solidFill>
                  <a:schemeClr val="tx2"/>
                </a:solidFill>
              </a:rPr>
              <a:t>Promoción de un concepto “concepto de Barrio Amigable” en donde se constituye la participación del Adulto mayor, Adulto,  el adolecente y el Niño en la construcción de barrios seguros y solidarios.</a:t>
            </a:r>
          </a:p>
          <a:p>
            <a:pPr algn="just">
              <a:buNone/>
            </a:pPr>
            <a:endParaRPr lang="en-GB" dirty="0" smtClean="0"/>
          </a:p>
          <a:p>
            <a:pPr algn="just">
              <a:buNone/>
            </a:pPr>
            <a:endParaRPr lang="en-GB" dirty="0" smtClean="0"/>
          </a:p>
        </p:txBody>
      </p:sp>
      <p:sp>
        <p:nvSpPr>
          <p:cNvPr id="4" name="TextBox 3"/>
          <p:cNvSpPr txBox="1"/>
          <p:nvPr/>
        </p:nvSpPr>
        <p:spPr>
          <a:xfrm>
            <a:off x="0" y="476672"/>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pic>
        <p:nvPicPr>
          <p:cNvPr id="5" name="Picture 4"/>
          <p:cNvPicPr>
            <a:picLocks noChangeAspect="1" noChangeArrowheads="1"/>
          </p:cNvPicPr>
          <p:nvPr/>
        </p:nvPicPr>
        <p:blipFill>
          <a:blip r:embed="rId2" cstate="print"/>
          <a:srcRect/>
          <a:stretch>
            <a:fillRect/>
          </a:stretch>
        </p:blipFill>
        <p:spPr bwMode="auto">
          <a:xfrm>
            <a:off x="1115616" y="3645024"/>
            <a:ext cx="7056784" cy="9986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0863" y="1123868"/>
            <a:ext cx="6858000" cy="1143000"/>
          </a:xfrm>
        </p:spPr>
        <p:txBody>
          <a:bodyPr/>
          <a:lstStyle/>
          <a:p>
            <a:r>
              <a:rPr lang="es-ES" i="0" dirty="0" smtClean="0">
                <a:solidFill>
                  <a:srgbClr val="002060"/>
                </a:solidFill>
              </a:rPr>
              <a:t>¿Qué es la resiliencia para La Federación Internacional de la Cruz Roja ?</a:t>
            </a:r>
            <a:endParaRPr lang="es-ES" i="0" dirty="0">
              <a:solidFill>
                <a:srgbClr val="002060"/>
              </a:solidFill>
            </a:endParaRPr>
          </a:p>
        </p:txBody>
      </p:sp>
      <p:pic>
        <p:nvPicPr>
          <p:cNvPr id="23554" name="Picture 2"/>
          <p:cNvPicPr>
            <a:picLocks noChangeAspect="1" noChangeArrowheads="1"/>
          </p:cNvPicPr>
          <p:nvPr/>
        </p:nvPicPr>
        <p:blipFill>
          <a:blip r:embed="rId4" cstate="print"/>
          <a:srcRect/>
          <a:stretch>
            <a:fillRect/>
          </a:stretch>
        </p:blipFill>
        <p:spPr bwMode="auto">
          <a:xfrm>
            <a:off x="1835696" y="2509334"/>
            <a:ext cx="7308304" cy="228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555" name="Object 5"/>
          <p:cNvGraphicFramePr>
            <a:graphicFrameLocks noChangeAspect="1"/>
          </p:cNvGraphicFramePr>
          <p:nvPr/>
        </p:nvGraphicFramePr>
        <p:xfrm>
          <a:off x="0" y="2492896"/>
          <a:ext cx="1835696" cy="2304256"/>
        </p:xfrm>
        <a:graphic>
          <a:graphicData uri="http://schemas.openxmlformats.org/presentationml/2006/ole">
            <p:oleObj spid="_x0000_s23555" name="Photo Editor Photo" r:id="rId5" imgW="3153215" imgH="2704762" progId="">
              <p:embed/>
            </p:oleObj>
          </a:graphicData>
        </a:graphic>
      </p:graphicFrame>
      <p:pic>
        <p:nvPicPr>
          <p:cNvPr id="8" name="Imagen 7"/>
          <p:cNvPicPr>
            <a:picLocks noChangeAspect="1" noChangeArrowheads="1"/>
          </p:cNvPicPr>
          <p:nvPr/>
        </p:nvPicPr>
        <p:blipFill>
          <a:blip r:embed="rId6" cstate="print"/>
          <a:srcRect/>
          <a:stretch>
            <a:fillRect/>
          </a:stretch>
        </p:blipFill>
        <p:spPr bwMode="auto">
          <a:xfrm>
            <a:off x="1403648" y="0"/>
            <a:ext cx="6408712" cy="10921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712968" cy="5976664"/>
          </a:xfrm>
        </p:spPr>
        <p:style>
          <a:lnRef idx="2">
            <a:schemeClr val="accent3"/>
          </a:lnRef>
          <a:fillRef idx="1">
            <a:schemeClr val="lt1"/>
          </a:fillRef>
          <a:effectRef idx="0">
            <a:schemeClr val="accent3"/>
          </a:effectRef>
          <a:fontRef idx="minor">
            <a:schemeClr val="dk1"/>
          </a:fontRef>
        </p:style>
        <p:txBody>
          <a:bodyPr/>
          <a:lstStyle/>
          <a:p>
            <a:pPr lvl="0" algn="ctr">
              <a:buNone/>
            </a:pPr>
            <a:r>
              <a:rPr lang="es-ES" sz="2000" b="1" dirty="0" smtClean="0">
                <a:solidFill>
                  <a:srgbClr val="7030A0"/>
                </a:solidFill>
              </a:rPr>
              <a:t>Una comunidad resiliente …. Caracterización…</a:t>
            </a:r>
          </a:p>
          <a:p>
            <a:pPr lvl="0" algn="just">
              <a:buNone/>
            </a:pPr>
            <a:r>
              <a:rPr lang="es-ES" sz="1600" dirty="0" smtClean="0"/>
              <a:t>    </a:t>
            </a:r>
            <a:r>
              <a:rPr lang="es-ES" sz="1800" b="1" dirty="0" smtClean="0">
                <a:solidFill>
                  <a:srgbClr val="A9171A"/>
                </a:solidFill>
              </a:rPr>
              <a:t>Es idónea, sana y capaz de evaluar, gestiona</a:t>
            </a:r>
            <a:r>
              <a:rPr lang="es-ES" sz="1800" dirty="0" smtClean="0"/>
              <a:t>r </a:t>
            </a:r>
            <a:r>
              <a:rPr lang="es-ES" sz="1600" dirty="0" smtClean="0"/>
              <a:t>y supervisar los riesgos que le acechan. Puede adquirir nuevas competencias y elaborar a partir de experiencias anteriores.</a:t>
            </a:r>
          </a:p>
          <a:p>
            <a:pPr algn="just">
              <a:buNone/>
            </a:pPr>
            <a:r>
              <a:rPr lang="es-ES" sz="1600" dirty="0" smtClean="0"/>
              <a:t> </a:t>
            </a:r>
          </a:p>
          <a:p>
            <a:pPr lvl="0" algn="just"/>
            <a:r>
              <a:rPr lang="es-ES" sz="2000" b="1" dirty="0" smtClean="0">
                <a:solidFill>
                  <a:srgbClr val="A9171A"/>
                </a:solidFill>
              </a:rPr>
              <a:t>Esta organizada</a:t>
            </a:r>
            <a:r>
              <a:rPr lang="es-ES" sz="1800" b="1" dirty="0" smtClean="0">
                <a:solidFill>
                  <a:srgbClr val="A9171A"/>
                </a:solidFill>
              </a:rPr>
              <a:t> </a:t>
            </a:r>
            <a:r>
              <a:rPr lang="es-ES" sz="1600" dirty="0" smtClean="0"/>
              <a:t>y es capaz de detectar problemas, establecer prioridades y actuar.</a:t>
            </a:r>
          </a:p>
          <a:p>
            <a:pPr algn="just">
              <a:buNone/>
            </a:pPr>
            <a:endParaRPr lang="es-ES" sz="1600" dirty="0" smtClean="0"/>
          </a:p>
          <a:p>
            <a:pPr lvl="0" algn="just"/>
            <a:r>
              <a:rPr lang="es-ES" sz="1800" b="1" dirty="0" smtClean="0">
                <a:solidFill>
                  <a:srgbClr val="A9171A"/>
                </a:solidFill>
              </a:rPr>
              <a:t>Participa </a:t>
            </a:r>
            <a:r>
              <a:rPr lang="es-ES" sz="1600" dirty="0" smtClean="0"/>
              <a:t>en la formulación de la política local para reducir riesgos.</a:t>
            </a:r>
          </a:p>
          <a:p>
            <a:pPr algn="just">
              <a:buNone/>
            </a:pPr>
            <a:endParaRPr lang="es-ES" sz="1600" dirty="0" smtClean="0"/>
          </a:p>
          <a:p>
            <a:pPr lvl="0" algn="just"/>
            <a:r>
              <a:rPr lang="es-ES" sz="1800" b="1" dirty="0" smtClean="0">
                <a:solidFill>
                  <a:srgbClr val="A9171A"/>
                </a:solidFill>
              </a:rPr>
              <a:t>Está conectada</a:t>
            </a:r>
            <a:r>
              <a:rPr lang="es-ES" sz="1600" dirty="0" smtClean="0"/>
              <a:t>, tiene relaciones con actores externos que les procuran un entorno de apoyo más amplio y, llegado el caso, les proporcionan bienes y servicios.</a:t>
            </a:r>
          </a:p>
          <a:p>
            <a:pPr algn="just">
              <a:buNone/>
            </a:pPr>
            <a:endParaRPr lang="es-ES" sz="1600" dirty="0" smtClean="0"/>
          </a:p>
          <a:p>
            <a:pPr lvl="0" algn="just"/>
            <a:r>
              <a:rPr lang="es-ES" sz="2000" b="1" dirty="0" smtClean="0">
                <a:solidFill>
                  <a:srgbClr val="A9171A"/>
                </a:solidFill>
              </a:rPr>
              <a:t>Cuenta con infraestructura y servicios</a:t>
            </a:r>
            <a:r>
              <a:rPr lang="es-ES" sz="1600" dirty="0" smtClean="0"/>
              <a:t>; dispone de un sólido sistema para contribuir a mitigar, por ejemplo, el cambio climático y es capaz de mantener, reparar y renovar el sistema.</a:t>
            </a:r>
          </a:p>
          <a:p>
            <a:pPr algn="just">
              <a:buNone/>
            </a:pPr>
            <a:endParaRPr lang="es-ES" sz="1600" dirty="0" smtClean="0"/>
          </a:p>
          <a:p>
            <a:pPr lvl="0" algn="just"/>
            <a:r>
              <a:rPr lang="es-ES" sz="1800" b="1" dirty="0" smtClean="0">
                <a:solidFill>
                  <a:srgbClr val="A9171A"/>
                </a:solidFill>
              </a:rPr>
              <a:t>Tiene posibilidades </a:t>
            </a:r>
            <a:r>
              <a:rPr lang="es-ES" sz="1600" dirty="0" smtClean="0"/>
              <a:t>económicas y una variada gama de oportunidades de empleo, ingresos y servicios financieros; es flexible, ingeniosa y capaz de aceptar la incertidumbre y responder proactivamente al cambio.</a:t>
            </a:r>
          </a:p>
          <a:p>
            <a:pPr lvl="0" algn="just"/>
            <a:endParaRPr lang="es-ES" sz="1600" dirty="0" smtClean="0"/>
          </a:p>
          <a:p>
            <a:pPr lvl="0" algn="just"/>
            <a:r>
              <a:rPr lang="es-ES" sz="2400" b="1" dirty="0" smtClean="0">
                <a:solidFill>
                  <a:srgbClr val="A9171A"/>
                </a:solidFill>
              </a:rPr>
              <a:t>sabe gestionar </a:t>
            </a:r>
            <a:r>
              <a:rPr lang="es-ES" sz="1600" dirty="0" smtClean="0"/>
              <a:t>sus bienes nacionales, reconocer el valor de los mismos, protegerlos, mejorarlos y conservarlos.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76672"/>
            <a:ext cx="777686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ES" sz="2800" b="1" dirty="0" smtClean="0">
                <a:ln>
                  <a:solidFill>
                    <a:schemeClr val="bg1"/>
                  </a:solidFill>
                </a:ln>
                <a:solidFill>
                  <a:srgbClr val="541818"/>
                </a:solidFill>
              </a:rPr>
              <a:t>Como Fortalecemos la Resiliencia??</a:t>
            </a:r>
            <a:endParaRPr lang="es-ES" sz="2800" b="1" dirty="0">
              <a:ln>
                <a:solidFill>
                  <a:schemeClr val="bg1"/>
                </a:solidFill>
              </a:ln>
              <a:solidFill>
                <a:srgbClr val="541818"/>
              </a:solidFill>
            </a:endParaRPr>
          </a:p>
        </p:txBody>
      </p:sp>
      <p:pic>
        <p:nvPicPr>
          <p:cNvPr id="28674" name="Picture 2"/>
          <p:cNvPicPr>
            <a:picLocks noGrp="1" noChangeAspect="1" noChangeArrowheads="1"/>
          </p:cNvPicPr>
          <p:nvPr>
            <p:ph idx="1"/>
          </p:nvPr>
        </p:nvPicPr>
        <p:blipFill>
          <a:blip r:embed="rId3" cstate="print"/>
          <a:srcRect/>
          <a:stretch>
            <a:fillRect/>
          </a:stretch>
        </p:blipFill>
        <p:spPr bwMode="auto">
          <a:xfrm>
            <a:off x="827584" y="1556792"/>
            <a:ext cx="2592288" cy="24029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79912" y="1628800"/>
            <a:ext cx="4968552" cy="34163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buFont typeface="Arial" pitchFamily="34" charset="0"/>
              <a:buChar char="•"/>
            </a:pPr>
            <a:r>
              <a:rPr lang="es-ES" sz="2000" dirty="0"/>
              <a:t>Aceptando que la gente va </a:t>
            </a:r>
            <a:r>
              <a:rPr lang="es-ES" sz="2000" dirty="0" smtClean="0"/>
              <a:t>primero.</a:t>
            </a:r>
          </a:p>
          <a:p>
            <a:pPr algn="just">
              <a:buFont typeface="Arial" pitchFamily="34" charset="0"/>
              <a:buChar char="•"/>
            </a:pPr>
            <a:r>
              <a:rPr lang="es-ES" sz="2000" dirty="0" smtClean="0"/>
              <a:t>Respeto </a:t>
            </a:r>
            <a:r>
              <a:rPr lang="es-ES" sz="2000" dirty="0"/>
              <a:t>por la apropiación </a:t>
            </a:r>
            <a:r>
              <a:rPr lang="es-ES" sz="2000" dirty="0" smtClean="0"/>
              <a:t>local.</a:t>
            </a:r>
          </a:p>
          <a:p>
            <a:pPr algn="just">
              <a:buFont typeface="Arial" pitchFamily="34" charset="0"/>
              <a:buChar char="•"/>
            </a:pPr>
            <a:r>
              <a:rPr lang="es-ES" sz="2000" dirty="0" smtClean="0"/>
              <a:t>La responsabilización Evaluación</a:t>
            </a:r>
            <a:r>
              <a:rPr lang="es-ES" sz="2000" dirty="0"/>
              <a:t>, Planificación e implementación  </a:t>
            </a:r>
            <a:r>
              <a:rPr lang="es-ES" sz="2000" dirty="0" smtClean="0"/>
              <a:t> </a:t>
            </a:r>
            <a:r>
              <a:rPr lang="es-ES" sz="2000" b="1" dirty="0" smtClean="0"/>
              <a:t>integrales </a:t>
            </a:r>
            <a:r>
              <a:rPr lang="es-ES" sz="2000" b="1" dirty="0"/>
              <a:t>e Intersectoriales  </a:t>
            </a:r>
          </a:p>
          <a:p>
            <a:pPr algn="just">
              <a:buFont typeface="Arial" pitchFamily="34" charset="0"/>
              <a:buChar char="•"/>
            </a:pPr>
            <a:r>
              <a:rPr lang="es-ES" sz="2000" dirty="0"/>
              <a:t>Perspectiva a largo </a:t>
            </a:r>
            <a:r>
              <a:rPr lang="es-ES" sz="2000" dirty="0" smtClean="0"/>
              <a:t>Plazo.</a:t>
            </a:r>
            <a:endParaRPr lang="es-ES" sz="2000" dirty="0"/>
          </a:p>
          <a:p>
            <a:pPr algn="just">
              <a:buFont typeface="Arial" pitchFamily="34" charset="0"/>
              <a:buChar char="•"/>
            </a:pPr>
            <a:r>
              <a:rPr lang="es-ES" sz="2000" dirty="0"/>
              <a:t>Conocer los </a:t>
            </a:r>
            <a:r>
              <a:rPr lang="es-ES" sz="2000" dirty="0" smtClean="0"/>
              <a:t>limites.</a:t>
            </a:r>
            <a:endParaRPr lang="es-ES" sz="2000" dirty="0"/>
          </a:p>
          <a:p>
            <a:pPr algn="just">
              <a:buFont typeface="Arial" pitchFamily="34" charset="0"/>
              <a:buChar char="•"/>
            </a:pPr>
            <a:r>
              <a:rPr lang="es-ES" sz="2000" b="1" dirty="0"/>
              <a:t>Trabajar en </a:t>
            </a:r>
            <a:r>
              <a:rPr lang="es-ES" sz="2000" b="1" dirty="0" smtClean="0"/>
              <a:t>Asociación. </a:t>
            </a:r>
            <a:endParaRPr lang="es-ES" sz="2000" b="1" dirty="0"/>
          </a:p>
          <a:p>
            <a:pPr algn="just">
              <a:buFont typeface="Arial" pitchFamily="34" charset="0"/>
              <a:buChar char="•"/>
            </a:pPr>
            <a:r>
              <a:rPr lang="es-ES" sz="2000" dirty="0"/>
              <a:t>Reforzar </a:t>
            </a:r>
            <a:r>
              <a:rPr lang="es-ES" sz="2000" b="1" dirty="0"/>
              <a:t>leyes y políticas </a:t>
            </a:r>
            <a:r>
              <a:rPr lang="es-ES" sz="2000" dirty="0"/>
              <a:t>sobre </a:t>
            </a:r>
            <a:r>
              <a:rPr lang="es-ES" sz="2000" dirty="0" smtClean="0"/>
              <a:t>desastres.</a:t>
            </a:r>
            <a:endParaRPr lang="es-ES" sz="2000" dirty="0"/>
          </a:p>
          <a:p>
            <a:endParaRPr lang="es-ES" sz="1600" dirty="0"/>
          </a:p>
        </p:txBody>
      </p:sp>
      <p:pic>
        <p:nvPicPr>
          <p:cNvPr id="28675" name="Picture 3"/>
          <p:cNvPicPr>
            <a:picLocks noChangeAspect="1" noChangeArrowheads="1"/>
          </p:cNvPicPr>
          <p:nvPr/>
        </p:nvPicPr>
        <p:blipFill>
          <a:blip r:embed="rId4" cstate="print"/>
          <a:srcRect/>
          <a:stretch>
            <a:fillRect/>
          </a:stretch>
        </p:blipFill>
        <p:spPr bwMode="auto">
          <a:xfrm>
            <a:off x="755576" y="4005064"/>
            <a:ext cx="2740483" cy="16386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1680" y="1484784"/>
            <a:ext cx="6858000" cy="4046984"/>
          </a:xfrm>
        </p:spPr>
        <p:txBody>
          <a:bodyPr/>
          <a:lstStyle/>
          <a:p>
            <a:pPr>
              <a:buNone/>
            </a:pPr>
            <a:r>
              <a:rPr lang="en-GB" dirty="0" smtClean="0">
                <a:hlinkClick r:id="rId2" action="ppaction://hlinkfile"/>
              </a:rPr>
              <a:t>MEXICO Participatory Video with school children on climate change.wmv</a:t>
            </a:r>
            <a:endParaRPr lang="es-ES" dirty="0"/>
          </a:p>
        </p:txBody>
      </p:sp>
      <p:sp>
        <p:nvSpPr>
          <p:cNvPr id="3" name="TextBox 2"/>
          <p:cNvSpPr txBox="1"/>
          <p:nvPr/>
        </p:nvSpPr>
        <p:spPr>
          <a:xfrm>
            <a:off x="971600" y="404664"/>
            <a:ext cx="7776864" cy="707886"/>
          </a:xfrm>
          <a:prstGeom prst="rect">
            <a:avLst/>
          </a:prstGeom>
          <a:solidFill>
            <a:schemeClr val="accent6">
              <a:lumMod val="60000"/>
              <a:lumOff val="40000"/>
            </a:schemeClr>
          </a:solidFill>
        </p:spPr>
        <p:txBody>
          <a:bodyPr wrap="square" rtlCol="0">
            <a:spAutoFit/>
          </a:bodyPr>
          <a:lstStyle/>
          <a:p>
            <a:pPr algn="ctr"/>
            <a:r>
              <a:rPr lang="es-PA" sz="2000" b="1" dirty="0" smtClean="0"/>
              <a:t>Ejemplo de la Participación&amp; Organización Comunitaria en la Gestión de Riesgos </a:t>
            </a:r>
            <a:endParaRPr lang="es-ES" sz="2000" b="1" dirty="0"/>
          </a:p>
        </p:txBody>
      </p:sp>
      <p:pic>
        <p:nvPicPr>
          <p:cNvPr id="24577" name="Picture 1"/>
          <p:cNvPicPr>
            <a:picLocks noChangeAspect="1" noChangeArrowheads="1"/>
          </p:cNvPicPr>
          <p:nvPr/>
        </p:nvPicPr>
        <p:blipFill>
          <a:blip r:embed="rId3" cstate="print"/>
          <a:srcRect/>
          <a:stretch>
            <a:fillRect/>
          </a:stretch>
        </p:blipFill>
        <p:spPr bwMode="auto">
          <a:xfrm>
            <a:off x="1979712" y="2276872"/>
            <a:ext cx="5328592" cy="3560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908720"/>
            <a:ext cx="6858000" cy="926976"/>
          </a:xfrm>
        </p:spPr>
        <p:txBody>
          <a:bodyPr/>
          <a:lstStyle/>
          <a:p>
            <a:pPr algn="r"/>
            <a:r>
              <a:rPr lang="es-ES" sz="2000" i="0" dirty="0" smtClean="0">
                <a:solidFill>
                  <a:srgbClr val="CF1C21"/>
                </a:solidFill>
              </a:rPr>
              <a:t>El camino hacia la resiliencia Tender puentes entre socorro y desarrollo para un futuro más sostenible</a:t>
            </a:r>
            <a:endParaRPr lang="es-ES" sz="2000" i="0" dirty="0">
              <a:solidFill>
                <a:srgbClr val="CF1C21"/>
              </a:solidFill>
            </a:endParaRPr>
          </a:p>
        </p:txBody>
      </p:sp>
      <p:sp>
        <p:nvSpPr>
          <p:cNvPr id="6" name="Content Placeholder 5"/>
          <p:cNvSpPr>
            <a:spLocks noGrp="1"/>
          </p:cNvSpPr>
          <p:nvPr>
            <p:ph idx="1"/>
          </p:nvPr>
        </p:nvSpPr>
        <p:spPr>
          <a:xfrm>
            <a:off x="3563888" y="1916832"/>
            <a:ext cx="5328592" cy="3806552"/>
          </a:xfrm>
        </p:spPr>
        <p:txBody>
          <a:bodyPr/>
          <a:lstStyle/>
          <a:p>
            <a:pPr algn="just"/>
            <a:endParaRPr lang="es-ES" sz="1600" b="1" dirty="0" smtClean="0"/>
          </a:p>
          <a:p>
            <a:pPr algn="just">
              <a:buNone/>
            </a:pPr>
            <a:r>
              <a:rPr lang="es-ES" sz="1600" b="1" dirty="0" smtClean="0"/>
              <a:t>     </a:t>
            </a:r>
            <a:r>
              <a:rPr lang="es-ES" sz="1800" b="1" dirty="0" smtClean="0">
                <a:solidFill>
                  <a:schemeClr val="tx2"/>
                </a:solidFill>
              </a:rPr>
              <a:t>La reducción del riesgo y el fortalecimiento de la resiliencia son indispensables para promover el desarrollo sostenible.</a:t>
            </a:r>
          </a:p>
          <a:p>
            <a:pPr algn="just">
              <a:buNone/>
            </a:pPr>
            <a:endParaRPr lang="es-ES" sz="1600" dirty="0" smtClean="0">
              <a:solidFill>
                <a:schemeClr val="tx2"/>
              </a:solidFill>
            </a:endParaRPr>
          </a:p>
          <a:p>
            <a:pPr algn="just">
              <a:buNone/>
            </a:pPr>
            <a:r>
              <a:rPr lang="es-ES" sz="1600" dirty="0" smtClean="0">
                <a:solidFill>
                  <a:schemeClr val="tx2"/>
                </a:solidFill>
              </a:rPr>
              <a:t>	</a:t>
            </a:r>
            <a:r>
              <a:rPr lang="es-ES" sz="1600" b="1" dirty="0" smtClean="0">
                <a:solidFill>
                  <a:schemeClr val="tx2"/>
                </a:solidFill>
              </a:rPr>
              <a:t>“</a:t>
            </a:r>
            <a:r>
              <a:rPr lang="es-ES" sz="1800" b="1" dirty="0" smtClean="0">
                <a:solidFill>
                  <a:schemeClr val="tx2"/>
                </a:solidFill>
              </a:rPr>
              <a:t>La inversión en la resiliencia y la reducción de riesgos aumenta el valor y la sostenibilidad de nuestros esfuerzos de desarrollo.”</a:t>
            </a:r>
          </a:p>
          <a:p>
            <a:pPr algn="just">
              <a:buNone/>
            </a:pPr>
            <a:endParaRPr lang="es-PA" sz="1600" b="1" dirty="0" smtClean="0">
              <a:solidFill>
                <a:schemeClr val="accent4"/>
              </a:solidFill>
            </a:endParaRPr>
          </a:p>
          <a:p>
            <a:pPr algn="just">
              <a:buNone/>
            </a:pPr>
            <a:endParaRPr lang="es-ES" sz="1600" b="1" dirty="0" smtClean="0">
              <a:solidFill>
                <a:schemeClr val="accent4"/>
              </a:solidFill>
            </a:endParaRPr>
          </a:p>
          <a:p>
            <a:pPr algn="just">
              <a:buNone/>
            </a:pPr>
            <a:endParaRPr lang="es-PA" sz="1400" b="1" dirty="0" smtClean="0">
              <a:solidFill>
                <a:schemeClr val="accent4"/>
              </a:solidFill>
            </a:endParaRPr>
          </a:p>
          <a:p>
            <a:pPr algn="just">
              <a:buNone/>
            </a:pPr>
            <a:endParaRPr lang="es-ES" sz="1200" b="1" dirty="0">
              <a:solidFill>
                <a:schemeClr val="accent4"/>
              </a:solidFill>
            </a:endParaRPr>
          </a:p>
        </p:txBody>
      </p:sp>
      <p:pic>
        <p:nvPicPr>
          <p:cNvPr id="7" name="Imagen 7"/>
          <p:cNvPicPr>
            <a:picLocks noChangeAspect="1" noChangeArrowheads="1"/>
          </p:cNvPicPr>
          <p:nvPr/>
        </p:nvPicPr>
        <p:blipFill>
          <a:blip r:embed="rId3" cstate="print"/>
          <a:srcRect/>
          <a:stretch>
            <a:fillRect/>
          </a:stretch>
        </p:blipFill>
        <p:spPr bwMode="auto">
          <a:xfrm>
            <a:off x="1691680" y="0"/>
            <a:ext cx="5400600" cy="850779"/>
          </a:xfrm>
          <a:prstGeom prst="rect">
            <a:avLst/>
          </a:prstGeom>
          <a:noFill/>
          <a:ln w="9525">
            <a:noFill/>
            <a:miter lim="800000"/>
            <a:headEnd/>
            <a:tailEnd/>
          </a:ln>
        </p:spPr>
      </p:pic>
      <p:pic>
        <p:nvPicPr>
          <p:cNvPr id="51202" name="Picture 2"/>
          <p:cNvPicPr>
            <a:picLocks noChangeAspect="1" noChangeArrowheads="1"/>
          </p:cNvPicPr>
          <p:nvPr/>
        </p:nvPicPr>
        <p:blipFill>
          <a:blip r:embed="rId4" cstate="print"/>
          <a:srcRect/>
          <a:stretch>
            <a:fillRect/>
          </a:stretch>
        </p:blipFill>
        <p:spPr bwMode="auto">
          <a:xfrm>
            <a:off x="323528" y="1772816"/>
            <a:ext cx="2968891" cy="406526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CBE08F-03EA-4B84-B795-2A32689B8859}" type="slidenum">
              <a:rPr lang="es-ES_tradnl" smtClean="0"/>
              <a:pPr>
                <a:defRPr/>
              </a:pPr>
              <a:t>2</a:t>
            </a:fld>
            <a:endParaRPr lang="es-ES_tradnl"/>
          </a:p>
        </p:txBody>
      </p:sp>
      <p:pic>
        <p:nvPicPr>
          <p:cNvPr id="5" name="Imagen 7"/>
          <p:cNvPicPr>
            <a:picLocks noChangeAspect="1" noChangeArrowheads="1"/>
          </p:cNvPicPr>
          <p:nvPr/>
        </p:nvPicPr>
        <p:blipFill>
          <a:blip r:embed="rId3" cstate="print"/>
          <a:srcRect/>
          <a:stretch>
            <a:fillRect/>
          </a:stretch>
        </p:blipFill>
        <p:spPr bwMode="auto">
          <a:xfrm>
            <a:off x="323528" y="188640"/>
            <a:ext cx="8640960" cy="1080120"/>
          </a:xfrm>
          <a:prstGeom prst="rect">
            <a:avLst/>
          </a:prstGeom>
          <a:noFill/>
          <a:ln w="9525">
            <a:noFill/>
            <a:miter lim="800000"/>
            <a:headEnd/>
            <a:tailEnd/>
          </a:ln>
        </p:spPr>
      </p:pic>
      <p:sp>
        <p:nvSpPr>
          <p:cNvPr id="6" name="Content Placeholder 5"/>
          <p:cNvSpPr txBox="1">
            <a:spLocks noGrp="1"/>
          </p:cNvSpPr>
          <p:nvPr>
            <p:ph idx="1"/>
          </p:nvPr>
        </p:nvSpPr>
        <p:spPr>
          <a:xfrm>
            <a:off x="1187624" y="1916832"/>
            <a:ext cx="7056784" cy="1015663"/>
          </a:xfrm>
          <a:prstGeom prst="rect">
            <a:avLst/>
          </a:prstGeom>
          <a:solidFill>
            <a:srgbClr val="4F81BD">
              <a:alpha val="6117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just">
              <a:buNone/>
            </a:pPr>
            <a:r>
              <a:rPr lang="es-ES" sz="2000" b="1" dirty="0"/>
              <a:t>L</a:t>
            </a:r>
            <a:r>
              <a:rPr lang="es-ES" sz="2000" b="1" dirty="0" smtClean="0"/>
              <a:t>a </a:t>
            </a:r>
            <a:r>
              <a:rPr lang="es-ES" sz="2000" b="1" dirty="0"/>
              <a:t>importancia que reviste proteger los medios de subsistencia, reforzar la recuperación y posibilitar una vida sana y segura a más largo plazo</a:t>
            </a:r>
          </a:p>
        </p:txBody>
      </p:sp>
      <p:sp>
        <p:nvSpPr>
          <p:cNvPr id="7" name="TextBox 6"/>
          <p:cNvSpPr txBox="1"/>
          <p:nvPr/>
        </p:nvSpPr>
        <p:spPr>
          <a:xfrm>
            <a:off x="1835696" y="1484784"/>
            <a:ext cx="5544616" cy="369332"/>
          </a:xfrm>
          <a:prstGeom prst="rect">
            <a:avLst/>
          </a:prstGeom>
          <a:noFill/>
        </p:spPr>
        <p:txBody>
          <a:bodyPr wrap="square" rtlCol="0">
            <a:spAutoFit/>
          </a:bodyPr>
          <a:lstStyle/>
          <a:p>
            <a:pPr algn="ctr"/>
            <a:r>
              <a:rPr lang="en-GB" b="1" dirty="0" smtClean="0"/>
              <a:t>Marcos </a:t>
            </a:r>
            <a:r>
              <a:rPr lang="en-GB" b="1" dirty="0" err="1" smtClean="0"/>
              <a:t>Globlaes</a:t>
            </a:r>
            <a:r>
              <a:rPr lang="en-GB" b="1" dirty="0" smtClean="0"/>
              <a:t> y </a:t>
            </a:r>
            <a:r>
              <a:rPr lang="en-GB" b="1" dirty="0" err="1" smtClean="0"/>
              <a:t>Regionales</a:t>
            </a:r>
            <a:r>
              <a:rPr lang="en-GB" b="1" dirty="0" smtClean="0"/>
              <a:t> IFRC </a:t>
            </a:r>
            <a:r>
              <a:rPr lang="en-GB" b="1" dirty="0" smtClean="0"/>
              <a:t>S2020</a:t>
            </a:r>
            <a:endParaRPr lang="es-ES" b="1" dirty="0"/>
          </a:p>
        </p:txBody>
      </p:sp>
      <p:sp>
        <p:nvSpPr>
          <p:cNvPr id="8" name="Down Arrow 7"/>
          <p:cNvSpPr/>
          <p:nvPr/>
        </p:nvSpPr>
        <p:spPr>
          <a:xfrm>
            <a:off x="4572000" y="2852936"/>
            <a:ext cx="216024" cy="432048"/>
          </a:xfrm>
          <a:prstGeom prst="down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2" name="Content Placeholder 5"/>
          <p:cNvSpPr txBox="1">
            <a:spLocks/>
          </p:cNvSpPr>
          <p:nvPr/>
        </p:nvSpPr>
        <p:spPr bwMode="auto">
          <a:xfrm>
            <a:off x="1115616" y="3284984"/>
            <a:ext cx="7272808" cy="978729"/>
          </a:xfrm>
          <a:prstGeom prst="rect">
            <a:avLst/>
          </a:prstGeom>
          <a:solidFill>
            <a:schemeClr val="accent4">
              <a:lumMod val="40000"/>
              <a:lumOff val="60000"/>
              <a:alpha val="52157"/>
            </a:schemeClr>
          </a:solidFill>
          <a:ln w="25400"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lvl="0" indent="-342900" algn="just" defTabSz="914400" rtl="0" eaLnBrk="0" fontAlgn="base" latinLnBrk="0" hangingPunct="0">
              <a:lnSpc>
                <a:spcPct val="100000"/>
              </a:lnSpc>
              <a:spcBef>
                <a:spcPct val="20000"/>
              </a:spcBef>
              <a:spcAft>
                <a:spcPct val="0"/>
              </a:spcAft>
              <a:buClrTx/>
              <a:buSzTx/>
              <a:tabLst/>
              <a:defRPr/>
            </a:pPr>
            <a:r>
              <a:rPr kumimoji="0" lang="en-GB" sz="1800" b="1" i="0" u="none" strike="noStrike" kern="0" cap="none" spc="0" normalizeH="0" noProof="0" dirty="0" smtClean="0">
                <a:ln>
                  <a:noFill/>
                </a:ln>
                <a:solidFill>
                  <a:schemeClr val="dk1"/>
                </a:solidFill>
                <a:effectLst/>
                <a:uLnTx/>
                <a:uFillTx/>
                <a:latin typeface="+mn-lt"/>
                <a:ea typeface="+mn-ea"/>
                <a:cs typeface="+mn-cs"/>
              </a:rPr>
              <a:t> </a:t>
            </a:r>
            <a:r>
              <a:rPr kumimoji="0" lang="en-GB" sz="1800" b="1" i="0" u="none" strike="noStrike" kern="0" cap="none" spc="0" normalizeH="0" noProof="0" dirty="0" err="1" smtClean="0">
                <a:ln>
                  <a:noFill/>
                </a:ln>
                <a:solidFill>
                  <a:schemeClr val="dk1"/>
                </a:solidFill>
                <a:effectLst/>
                <a:uLnTx/>
                <a:uFillTx/>
                <a:latin typeface="+mn-lt"/>
                <a:ea typeface="+mn-ea"/>
                <a:cs typeface="+mn-cs"/>
              </a:rPr>
              <a:t>Prioridad</a:t>
            </a:r>
            <a:r>
              <a:rPr kumimoji="0" lang="en-GB" sz="1800" b="1" i="0" u="none" strike="noStrike" kern="0" cap="none" spc="0" normalizeH="0" noProof="0" dirty="0" smtClean="0">
                <a:ln>
                  <a:noFill/>
                </a:ln>
                <a:solidFill>
                  <a:schemeClr val="dk1"/>
                </a:solidFill>
                <a:effectLst/>
                <a:uLnTx/>
                <a:uFillTx/>
                <a:latin typeface="+mn-lt"/>
                <a:ea typeface="+mn-ea"/>
                <a:cs typeface="+mn-cs"/>
              </a:rPr>
              <a:t> 2:Reducir el </a:t>
            </a:r>
            <a:r>
              <a:rPr kumimoji="0" lang="en-GB" sz="1800" b="1" i="0" u="none" strike="noStrike" kern="0" cap="none" spc="0" normalizeH="0" noProof="0" dirty="0" err="1" smtClean="0">
                <a:ln>
                  <a:noFill/>
                </a:ln>
                <a:solidFill>
                  <a:schemeClr val="dk1"/>
                </a:solidFill>
                <a:effectLst/>
                <a:uLnTx/>
                <a:uFillTx/>
                <a:latin typeface="+mn-lt"/>
                <a:ea typeface="+mn-ea"/>
                <a:cs typeface="+mn-cs"/>
              </a:rPr>
              <a:t>numero</a:t>
            </a:r>
            <a:r>
              <a:rPr kumimoji="0" lang="en-GB" sz="1800" b="1" i="0" u="none" strike="noStrike" kern="0" cap="none" spc="0" normalizeH="0" noProof="0" dirty="0" smtClean="0">
                <a:ln>
                  <a:noFill/>
                </a:ln>
                <a:solidFill>
                  <a:schemeClr val="dk1"/>
                </a:solidFill>
                <a:effectLst/>
                <a:uLnTx/>
                <a:uFillTx/>
                <a:latin typeface="+mn-lt"/>
                <a:ea typeface="+mn-ea"/>
                <a:cs typeface="+mn-cs"/>
              </a:rPr>
              <a:t> de </a:t>
            </a:r>
            <a:r>
              <a:rPr kumimoji="0" lang="en-GB" sz="1800" b="1" i="0" u="none" strike="noStrike" kern="0" cap="none" spc="0" normalizeH="0" noProof="0" dirty="0" err="1" smtClean="0">
                <a:ln>
                  <a:noFill/>
                </a:ln>
                <a:solidFill>
                  <a:schemeClr val="dk1"/>
                </a:solidFill>
                <a:effectLst/>
                <a:uLnTx/>
                <a:uFillTx/>
                <a:latin typeface="+mn-lt"/>
                <a:ea typeface="+mn-ea"/>
                <a:cs typeface="+mn-cs"/>
              </a:rPr>
              <a:t>Muertos</a:t>
            </a:r>
            <a:r>
              <a:rPr kumimoji="0" lang="en-GB" sz="1800" b="1" i="0" u="none" strike="noStrike" kern="0" cap="none" spc="0" normalizeH="0" noProof="0" dirty="0" smtClean="0">
                <a:ln>
                  <a:noFill/>
                </a:ln>
                <a:solidFill>
                  <a:schemeClr val="dk1"/>
                </a:solidFill>
                <a:effectLst/>
                <a:uLnTx/>
                <a:uFillTx/>
                <a:latin typeface="+mn-lt"/>
                <a:ea typeface="+mn-ea"/>
                <a:cs typeface="+mn-cs"/>
              </a:rPr>
              <a:t> y </a:t>
            </a:r>
            <a:r>
              <a:rPr kumimoji="0" lang="en-GB" sz="1800" b="1" i="0" u="none" strike="noStrike" kern="0" cap="none" spc="0" normalizeH="0" noProof="0" dirty="0" err="1" smtClean="0">
                <a:ln>
                  <a:noFill/>
                </a:ln>
                <a:solidFill>
                  <a:schemeClr val="dk1"/>
                </a:solidFill>
                <a:effectLst/>
                <a:uLnTx/>
                <a:uFillTx/>
                <a:latin typeface="+mn-lt"/>
                <a:ea typeface="+mn-ea"/>
                <a:cs typeface="+mn-cs"/>
              </a:rPr>
              <a:t>Heridos</a:t>
            </a:r>
            <a:r>
              <a:rPr kumimoji="0" lang="en-GB" sz="1800" b="1" i="0" u="none" strike="noStrike" kern="0" cap="none" spc="0" normalizeH="0" noProof="0" dirty="0" smtClean="0">
                <a:ln>
                  <a:noFill/>
                </a:ln>
                <a:solidFill>
                  <a:schemeClr val="dk1"/>
                </a:solidFill>
                <a:effectLst/>
                <a:uLnTx/>
                <a:uFillTx/>
                <a:latin typeface="+mn-lt"/>
                <a:ea typeface="+mn-ea"/>
                <a:cs typeface="+mn-cs"/>
              </a:rPr>
              <a:t> </a:t>
            </a:r>
            <a:r>
              <a:rPr kumimoji="0" lang="en-GB" sz="1800" b="1" i="0" u="none" strike="noStrike" kern="0" cap="none" spc="0" normalizeH="0" noProof="0" dirty="0" err="1" smtClean="0">
                <a:ln>
                  <a:noFill/>
                </a:ln>
                <a:solidFill>
                  <a:schemeClr val="dk1"/>
                </a:solidFill>
                <a:effectLst/>
                <a:uLnTx/>
                <a:uFillTx/>
                <a:latin typeface="+mn-lt"/>
                <a:ea typeface="+mn-ea"/>
                <a:cs typeface="+mn-cs"/>
              </a:rPr>
              <a:t>Causados</a:t>
            </a:r>
            <a:r>
              <a:rPr kumimoji="0" lang="en-GB" sz="1800" b="1" i="0" u="none" strike="noStrike" kern="0" cap="none" spc="0" normalizeH="0" noProof="0" dirty="0" smtClean="0">
                <a:ln>
                  <a:noFill/>
                </a:ln>
                <a:solidFill>
                  <a:schemeClr val="dk1"/>
                </a:solidFill>
                <a:effectLst/>
                <a:uLnTx/>
                <a:uFillTx/>
                <a:latin typeface="+mn-lt"/>
                <a:ea typeface="+mn-ea"/>
                <a:cs typeface="+mn-cs"/>
              </a:rPr>
              <a:t> </a:t>
            </a:r>
            <a:r>
              <a:rPr kumimoji="0" lang="en-GB" sz="1800" b="1" i="0" u="none" strike="noStrike" kern="0" cap="none" spc="0" normalizeH="0" noProof="0" dirty="0" err="1" smtClean="0">
                <a:ln>
                  <a:noFill/>
                </a:ln>
                <a:solidFill>
                  <a:schemeClr val="dk1"/>
                </a:solidFill>
                <a:effectLst/>
                <a:uLnTx/>
                <a:uFillTx/>
                <a:latin typeface="+mn-lt"/>
                <a:ea typeface="+mn-ea"/>
                <a:cs typeface="+mn-cs"/>
              </a:rPr>
              <a:t>por</a:t>
            </a:r>
            <a:r>
              <a:rPr kumimoji="0" lang="en-GB" sz="1800" b="1" i="0" u="none" strike="noStrike" kern="0" cap="none" spc="0" normalizeH="0" noProof="0" dirty="0" smtClean="0">
                <a:ln>
                  <a:noFill/>
                </a:ln>
                <a:solidFill>
                  <a:schemeClr val="dk1"/>
                </a:solidFill>
                <a:effectLst/>
                <a:uLnTx/>
                <a:uFillTx/>
                <a:latin typeface="+mn-lt"/>
                <a:ea typeface="+mn-ea"/>
                <a:cs typeface="+mn-cs"/>
              </a:rPr>
              <a:t> los </a:t>
            </a:r>
            <a:r>
              <a:rPr kumimoji="0" lang="en-GB" sz="1800" b="1" i="0" u="none" strike="noStrike" kern="0" cap="none" spc="0" normalizeH="0" noProof="0" dirty="0" err="1" smtClean="0">
                <a:ln>
                  <a:noFill/>
                </a:ln>
                <a:solidFill>
                  <a:schemeClr val="dk1"/>
                </a:solidFill>
                <a:effectLst/>
                <a:uLnTx/>
                <a:uFillTx/>
                <a:latin typeface="+mn-lt"/>
                <a:ea typeface="+mn-ea"/>
                <a:cs typeface="+mn-cs"/>
              </a:rPr>
              <a:t>Desastres</a:t>
            </a:r>
            <a:r>
              <a:rPr kumimoji="0" lang="en-GB" sz="1800" b="1" i="0" u="none" strike="noStrike" kern="0" cap="none" spc="0" normalizeH="0" noProof="0" dirty="0" smtClean="0">
                <a:ln>
                  <a:noFill/>
                </a:ln>
                <a:solidFill>
                  <a:schemeClr val="dk1"/>
                </a:solidFill>
                <a:effectLst/>
                <a:uLnTx/>
                <a:uFillTx/>
                <a:latin typeface="+mn-lt"/>
                <a:ea typeface="+mn-ea"/>
                <a:cs typeface="+mn-cs"/>
              </a:rPr>
              <a:t>.</a:t>
            </a:r>
            <a:endParaRPr kumimoji="0" lang="en-GB" sz="1800" b="1" i="0" u="none" strike="noStrike" kern="0" cap="none" spc="0" normalizeH="0" noProof="0" dirty="0" smtClean="0">
              <a:ln>
                <a:noFill/>
              </a:ln>
              <a:solidFill>
                <a:schemeClr val="dk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tabLst/>
              <a:defRPr/>
            </a:pPr>
            <a:r>
              <a:rPr lang="en-GB" b="1" kern="0" dirty="0" smtClean="0"/>
              <a:t> </a:t>
            </a:r>
            <a:r>
              <a:rPr lang="en-GB" b="1" kern="0" dirty="0" err="1" smtClean="0"/>
              <a:t>Reducir</a:t>
            </a:r>
            <a:r>
              <a:rPr lang="en-GB" b="1" kern="0" dirty="0" smtClean="0"/>
              <a:t> el </a:t>
            </a:r>
            <a:r>
              <a:rPr lang="en-GB" b="1" kern="0" dirty="0" err="1" smtClean="0"/>
              <a:t>Riesgo</a:t>
            </a:r>
            <a:r>
              <a:rPr lang="en-GB" b="1" kern="0" dirty="0" smtClean="0"/>
              <a:t> de Desastres </a:t>
            </a:r>
            <a:r>
              <a:rPr lang="en-GB" b="1" kern="0" dirty="0" err="1" smtClean="0"/>
              <a:t>especialmente</a:t>
            </a:r>
            <a:r>
              <a:rPr lang="en-GB" b="1" kern="0" dirty="0" smtClean="0"/>
              <a:t> a </a:t>
            </a:r>
            <a:r>
              <a:rPr lang="en-GB" b="1" kern="0" dirty="0" err="1" smtClean="0"/>
              <a:t>nivel</a:t>
            </a:r>
            <a:r>
              <a:rPr lang="en-GB" b="1" kern="0" dirty="0" smtClean="0"/>
              <a:t> </a:t>
            </a:r>
            <a:r>
              <a:rPr lang="en-GB" b="1" kern="0" dirty="0" err="1" smtClean="0"/>
              <a:t>comunitario</a:t>
            </a:r>
            <a:endParaRPr kumimoji="0" lang="en-GB" sz="1800" b="1" i="0" u="none" strike="noStrike" kern="0" cap="none" spc="0" normalizeH="0" noProof="0" dirty="0" smtClean="0">
              <a:ln>
                <a:noFill/>
              </a:ln>
              <a:solidFill>
                <a:schemeClr val="dk1"/>
              </a:solidFill>
              <a:effectLst/>
              <a:uLnTx/>
              <a:uFillTx/>
              <a:latin typeface="+mn-lt"/>
              <a:ea typeface="+mn-ea"/>
              <a:cs typeface="+mn-cs"/>
            </a:endParaRPr>
          </a:p>
        </p:txBody>
      </p:sp>
      <p:pic>
        <p:nvPicPr>
          <p:cNvPr id="11" name="Picture 2"/>
          <p:cNvPicPr>
            <a:picLocks noChangeAspect="1" noChangeArrowheads="1"/>
          </p:cNvPicPr>
          <p:nvPr/>
        </p:nvPicPr>
        <p:blipFill>
          <a:blip r:embed="rId4" cstate="print"/>
          <a:srcRect/>
          <a:stretch>
            <a:fillRect/>
          </a:stretch>
        </p:blipFill>
        <p:spPr bwMode="auto">
          <a:xfrm>
            <a:off x="1835696" y="4437112"/>
            <a:ext cx="5616624" cy="149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9632" y="1124744"/>
            <a:ext cx="7427168" cy="729134"/>
          </a:xfrm>
        </p:spPr>
        <p:txBody>
          <a:bodyPr/>
          <a:lstStyle/>
          <a:p>
            <a:pPr algn="ctr"/>
            <a:r>
              <a:rPr lang="es-PA" sz="2400" i="0" dirty="0" smtClean="0">
                <a:solidFill>
                  <a:srgbClr val="C00000"/>
                </a:solidFill>
              </a:rPr>
              <a:t>Marco Global – Estrategia 2020</a:t>
            </a:r>
            <a:endParaRPr lang="es-ES" sz="2400" i="0" dirty="0">
              <a:solidFill>
                <a:srgbClr val="C00000"/>
              </a:solidFill>
            </a:endParaRPr>
          </a:p>
        </p:txBody>
      </p:sp>
      <p:sp>
        <p:nvSpPr>
          <p:cNvPr id="4" name="TextBox 3"/>
          <p:cNvSpPr txBox="1"/>
          <p:nvPr/>
        </p:nvSpPr>
        <p:spPr>
          <a:xfrm>
            <a:off x="1259632" y="1772816"/>
            <a:ext cx="7128792" cy="2308324"/>
          </a:xfrm>
          <a:prstGeom prst="rect">
            <a:avLst/>
          </a:prstGeom>
          <a:solidFill>
            <a:srgbClr val="4F81BD">
              <a:alpha val="6117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400" b="1" dirty="0" smtClean="0"/>
              <a:t>Abordando la vulnerabilidad, podemos reducir notablemente el riesgo de desastres y construir comunidades más seguras y </a:t>
            </a:r>
            <a:r>
              <a:rPr lang="es-ES" sz="2400" b="1" dirty="0" err="1" smtClean="0"/>
              <a:t>resilientes</a:t>
            </a:r>
            <a:r>
              <a:rPr lang="es-ES" sz="2400" b="1" dirty="0" smtClean="0"/>
              <a:t>. Lo hacemos combinando medidas de preparación para desastres y medidas de mitigación dirigidas por la comunidad</a:t>
            </a:r>
          </a:p>
          <a:p>
            <a:pPr algn="just"/>
            <a:endParaRPr lang="es-ES" sz="2400" b="1" dirty="0"/>
          </a:p>
        </p:txBody>
      </p:sp>
      <p:pic>
        <p:nvPicPr>
          <p:cNvPr id="5" name="Picture 75" descr="E:\IFRC - Marjorie\Fotos\Panama\Entrega regalos Comunidad Las Nubes\cruz10.jpg"/>
          <p:cNvPicPr>
            <a:picLocks noChangeAspect="1" noChangeArrowheads="1"/>
          </p:cNvPicPr>
          <p:nvPr/>
        </p:nvPicPr>
        <p:blipFill>
          <a:blip r:embed="rId3" cstate="print"/>
          <a:srcRect/>
          <a:stretch>
            <a:fillRect/>
          </a:stretch>
        </p:blipFill>
        <p:spPr bwMode="auto">
          <a:xfrm>
            <a:off x="468313" y="4365625"/>
            <a:ext cx="2160049" cy="1439649"/>
          </a:xfrm>
          <a:prstGeom prst="rect">
            <a:avLst/>
          </a:prstGeom>
          <a:noFill/>
          <a:ln w="9525">
            <a:noFill/>
            <a:miter lim="800000"/>
            <a:headEnd/>
            <a:tailEnd/>
          </a:ln>
        </p:spPr>
      </p:pic>
      <p:pic>
        <p:nvPicPr>
          <p:cNvPr id="6" name="Picture 77"/>
          <p:cNvPicPr>
            <a:picLocks noChangeAspect="1" noChangeArrowheads="1"/>
          </p:cNvPicPr>
          <p:nvPr/>
        </p:nvPicPr>
        <p:blipFill>
          <a:blip r:embed="rId4" cstate="print"/>
          <a:srcRect/>
          <a:stretch>
            <a:fillRect/>
          </a:stretch>
        </p:blipFill>
        <p:spPr bwMode="auto">
          <a:xfrm>
            <a:off x="2663855" y="4365625"/>
            <a:ext cx="2197334" cy="1481394"/>
          </a:xfrm>
          <a:prstGeom prst="rect">
            <a:avLst/>
          </a:prstGeom>
          <a:noFill/>
          <a:ln w="9525">
            <a:noFill/>
            <a:miter lim="800000"/>
            <a:headEnd/>
            <a:tailEnd/>
          </a:ln>
        </p:spPr>
      </p:pic>
      <p:pic>
        <p:nvPicPr>
          <p:cNvPr id="7" name="Picture 78"/>
          <p:cNvPicPr>
            <a:picLocks noChangeAspect="1" noChangeArrowheads="1"/>
          </p:cNvPicPr>
          <p:nvPr/>
        </p:nvPicPr>
        <p:blipFill>
          <a:blip r:embed="rId5" cstate="print"/>
          <a:srcRect/>
          <a:stretch>
            <a:fillRect/>
          </a:stretch>
        </p:blipFill>
        <p:spPr bwMode="auto">
          <a:xfrm>
            <a:off x="4895906" y="4384145"/>
            <a:ext cx="1944044" cy="1461742"/>
          </a:xfrm>
          <a:prstGeom prst="rect">
            <a:avLst/>
          </a:prstGeom>
          <a:noFill/>
          <a:ln w="9525">
            <a:noFill/>
            <a:miter lim="800000"/>
            <a:headEnd/>
            <a:tailEnd/>
          </a:ln>
        </p:spPr>
      </p:pic>
      <p:pic>
        <p:nvPicPr>
          <p:cNvPr id="8" name="Picture 79"/>
          <p:cNvPicPr>
            <a:picLocks noChangeAspect="1" noChangeArrowheads="1"/>
          </p:cNvPicPr>
          <p:nvPr/>
        </p:nvPicPr>
        <p:blipFill>
          <a:blip r:embed="rId6" cstate="print"/>
          <a:srcRect/>
          <a:stretch>
            <a:fillRect/>
          </a:stretch>
        </p:blipFill>
        <p:spPr bwMode="auto">
          <a:xfrm>
            <a:off x="6911950" y="4365625"/>
            <a:ext cx="1949475" cy="1489075"/>
          </a:xfrm>
          <a:prstGeom prst="rect">
            <a:avLst/>
          </a:prstGeom>
          <a:noFill/>
          <a:ln w="9525">
            <a:noFill/>
            <a:miter lim="800000"/>
            <a:headEnd/>
            <a:tailEnd/>
          </a:ln>
        </p:spPr>
      </p:pic>
      <p:pic>
        <p:nvPicPr>
          <p:cNvPr id="9" name="Imagen 7"/>
          <p:cNvPicPr>
            <a:picLocks noChangeAspect="1" noChangeArrowheads="1"/>
          </p:cNvPicPr>
          <p:nvPr/>
        </p:nvPicPr>
        <p:blipFill>
          <a:blip r:embed="rId7" cstate="print"/>
          <a:srcRect/>
          <a:stretch>
            <a:fillRect/>
          </a:stretch>
        </p:blipFill>
        <p:spPr bwMode="auto">
          <a:xfrm>
            <a:off x="1115616" y="0"/>
            <a:ext cx="6984776" cy="1190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2555776" y="1268760"/>
            <a:ext cx="48245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28800"/>
            <a:ext cx="8964488" cy="4191000"/>
          </a:xfrm>
        </p:spPr>
        <p:txBody>
          <a:bodyPr/>
          <a:lstStyle/>
          <a:p>
            <a:pPr marL="457200" lvl="0" indent="-457200">
              <a:buAutoNum type="arabicPeriod"/>
            </a:pPr>
            <a:r>
              <a:rPr lang="es-ES" b="1" dirty="0" smtClean="0">
                <a:solidFill>
                  <a:srgbClr val="A9171A"/>
                </a:solidFill>
              </a:rPr>
              <a:t>Reconocer: </a:t>
            </a:r>
            <a:r>
              <a:rPr lang="es-ES" sz="2000" dirty="0" smtClean="0">
                <a:solidFill>
                  <a:schemeClr val="accent1">
                    <a:lumMod val="75000"/>
                  </a:schemeClr>
                </a:solidFill>
              </a:rPr>
              <a:t>Que las comunidades también son responsables de su desarrollo y esto a su vez contribuye a crear resiliencia.</a:t>
            </a:r>
            <a:endParaRPr lang="es-ES" dirty="0" smtClean="0">
              <a:solidFill>
                <a:schemeClr val="accent1">
                  <a:lumMod val="75000"/>
                </a:schemeClr>
              </a:solidFill>
            </a:endParaRPr>
          </a:p>
          <a:p>
            <a:pPr marL="457200" lvl="0" indent="-457200" algn="just">
              <a:buNone/>
            </a:pPr>
            <a:endParaRPr lang="es-ES" dirty="0" smtClean="0"/>
          </a:p>
          <a:p>
            <a:pPr algn="just">
              <a:buNone/>
            </a:pPr>
            <a:r>
              <a:rPr lang="es-ES" sz="1800" dirty="0" smtClean="0">
                <a:solidFill>
                  <a:srgbClr val="A9171A"/>
                </a:solidFill>
              </a:rPr>
              <a:t>2</a:t>
            </a:r>
            <a:r>
              <a:rPr lang="es-ES" b="1" dirty="0" smtClean="0"/>
              <a:t>.</a:t>
            </a:r>
            <a:r>
              <a:rPr lang="es-ES" b="1" dirty="0" smtClean="0">
                <a:solidFill>
                  <a:srgbClr val="A9171A"/>
                </a:solidFill>
              </a:rPr>
              <a:t> La participación no basta</a:t>
            </a:r>
            <a:r>
              <a:rPr lang="es-ES" dirty="0" smtClean="0"/>
              <a:t>, </a:t>
            </a:r>
            <a:r>
              <a:rPr lang="es-ES" sz="2000" dirty="0" smtClean="0">
                <a:solidFill>
                  <a:schemeClr val="accent1">
                    <a:lumMod val="75000"/>
                  </a:schemeClr>
                </a:solidFill>
              </a:rPr>
              <a:t>es necesario que las comunidades se apropien ….La Cruz Roja es un acompañante  de esos procesos de desarrollo y construcción de resiliencia.</a:t>
            </a:r>
            <a:endParaRPr lang="es-ES" dirty="0" smtClean="0">
              <a:solidFill>
                <a:schemeClr val="accent1">
                  <a:lumMod val="75000"/>
                </a:schemeClr>
              </a:solidFill>
            </a:endParaRPr>
          </a:p>
          <a:p>
            <a:pPr>
              <a:buNone/>
            </a:pPr>
            <a:endParaRPr lang="es-ES" dirty="0" smtClean="0"/>
          </a:p>
          <a:p>
            <a:pPr>
              <a:buNone/>
            </a:pPr>
            <a:r>
              <a:rPr lang="en-GB" b="1" dirty="0" smtClean="0">
                <a:solidFill>
                  <a:srgbClr val="C00000"/>
                </a:solidFill>
              </a:rPr>
              <a:t>Las SN trabajan a nivel comunitario:</a:t>
            </a:r>
            <a:endParaRPr lang="es-ES" dirty="0" smtClean="0">
              <a:solidFill>
                <a:srgbClr val="C00000"/>
              </a:solidFill>
            </a:endParaRPr>
          </a:p>
          <a:p>
            <a:pPr lvl="0"/>
            <a:r>
              <a:rPr lang="es-BO" sz="2000" dirty="0" smtClean="0">
                <a:solidFill>
                  <a:schemeClr val="tx2"/>
                </a:solidFill>
              </a:rPr>
              <a:t>Empoderamiento de las Comunidades</a:t>
            </a:r>
            <a:endParaRPr lang="es-ES" sz="2000" dirty="0" smtClean="0">
              <a:solidFill>
                <a:schemeClr val="tx2"/>
              </a:solidFill>
            </a:endParaRPr>
          </a:p>
          <a:p>
            <a:pPr lvl="0"/>
            <a:r>
              <a:rPr lang="es-ES" sz="2000" dirty="0" smtClean="0">
                <a:solidFill>
                  <a:schemeClr val="tx2"/>
                </a:solidFill>
              </a:rPr>
              <a:t>Conformación de las Brigadas Comunitarias y del sector educativo </a:t>
            </a:r>
          </a:p>
          <a:p>
            <a:pPr lvl="0"/>
            <a:r>
              <a:rPr lang="es-ES" sz="2000" dirty="0" smtClean="0">
                <a:solidFill>
                  <a:schemeClr val="tx2"/>
                </a:solidFill>
              </a:rPr>
              <a:t>Campanas</a:t>
            </a:r>
            <a:r>
              <a:rPr lang="en-GB" sz="2000" dirty="0" smtClean="0">
                <a:solidFill>
                  <a:schemeClr val="tx2"/>
                </a:solidFill>
              </a:rPr>
              <a:t> de </a:t>
            </a:r>
            <a:r>
              <a:rPr lang="es-ES" sz="2000" dirty="0" smtClean="0">
                <a:solidFill>
                  <a:schemeClr val="tx2"/>
                </a:solidFill>
              </a:rPr>
              <a:t>sensibilización </a:t>
            </a:r>
            <a:br>
              <a:rPr lang="es-ES" sz="2000" dirty="0" smtClean="0">
                <a:solidFill>
                  <a:schemeClr val="tx2"/>
                </a:solidFill>
              </a:rPr>
            </a:br>
            <a:r>
              <a:rPr lang="es-ES" sz="2000" dirty="0" smtClean="0">
                <a:solidFill>
                  <a:schemeClr val="tx2"/>
                </a:solidFill>
              </a:rPr>
              <a:t>Sistemas de Alerta Tempranas</a:t>
            </a:r>
          </a:p>
          <a:p>
            <a:pPr marL="457200" lvl="0" indent="-457200" algn="just">
              <a:buAutoNum type="arabicPeriod"/>
            </a:pPr>
            <a:endParaRPr lang="es-ES" dirty="0" smtClean="0"/>
          </a:p>
          <a:p>
            <a:pPr>
              <a:buNone/>
            </a:pPr>
            <a:endParaRPr lang="es-ES" dirty="0"/>
          </a:p>
        </p:txBody>
      </p:sp>
      <p:sp>
        <p:nvSpPr>
          <p:cNvPr id="3" name="TextBox 2"/>
          <p:cNvSpPr txBox="1"/>
          <p:nvPr/>
        </p:nvSpPr>
        <p:spPr>
          <a:xfrm>
            <a:off x="0" y="404664"/>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Buenas Practicas y Lecciones Aprendidas</a:t>
            </a:r>
            <a:endParaRPr lang="es-E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9792" y="1916832"/>
            <a:ext cx="6192688" cy="3456384"/>
          </a:xfrm>
        </p:spPr>
        <p:style>
          <a:lnRef idx="1">
            <a:schemeClr val="accent5"/>
          </a:lnRef>
          <a:fillRef idx="2">
            <a:schemeClr val="accent5"/>
          </a:fillRef>
          <a:effectRef idx="1">
            <a:schemeClr val="accent5"/>
          </a:effectRef>
          <a:fontRef idx="minor">
            <a:schemeClr val="dk1"/>
          </a:fontRef>
        </p:style>
        <p:txBody>
          <a:bodyPr/>
          <a:lstStyle/>
          <a:p>
            <a:pPr algn="just">
              <a:buNone/>
            </a:pPr>
            <a:r>
              <a:rPr lang="en-GB" b="1" dirty="0" smtClean="0"/>
              <a:t>El AVC, </a:t>
            </a:r>
            <a:r>
              <a:rPr lang="en-GB" b="1" dirty="0" err="1" smtClean="0"/>
              <a:t>es</a:t>
            </a:r>
            <a:r>
              <a:rPr lang="en-GB" b="1" dirty="0" smtClean="0"/>
              <a:t> </a:t>
            </a:r>
            <a:r>
              <a:rPr lang="en-GB" b="1" dirty="0" err="1" smtClean="0"/>
              <a:t>una</a:t>
            </a:r>
            <a:r>
              <a:rPr lang="en-GB" b="1" dirty="0" smtClean="0"/>
              <a:t> </a:t>
            </a:r>
            <a:r>
              <a:rPr lang="en-GB" b="1" dirty="0" err="1" smtClean="0"/>
              <a:t>herramienta</a:t>
            </a:r>
            <a:r>
              <a:rPr lang="en-GB" b="1" dirty="0" smtClean="0"/>
              <a:t> integral.</a:t>
            </a:r>
          </a:p>
          <a:p>
            <a:pPr algn="just">
              <a:buNone/>
            </a:pPr>
            <a:r>
              <a:rPr lang="es-ES" b="1" dirty="0" smtClean="0"/>
              <a:t>  </a:t>
            </a:r>
          </a:p>
          <a:p>
            <a:pPr algn="just">
              <a:buNone/>
            </a:pPr>
            <a:r>
              <a:rPr lang="es-ES" b="1" dirty="0" smtClean="0"/>
              <a:t> Reforzar el  Abordaje Integral de los Riesgos  incluyendo los riesgos sociales.</a:t>
            </a:r>
          </a:p>
          <a:p>
            <a:pPr algn="just">
              <a:buNone/>
            </a:pPr>
            <a:endParaRPr lang="en-GB" b="1" dirty="0" smtClean="0"/>
          </a:p>
          <a:p>
            <a:pPr algn="just">
              <a:buNone/>
            </a:pPr>
            <a:r>
              <a:rPr lang="en-GB" b="1" dirty="0" smtClean="0"/>
              <a:t>En </a:t>
            </a:r>
            <a:r>
              <a:rPr lang="en-GB" b="1" dirty="0" err="1" smtClean="0"/>
              <a:t>todos</a:t>
            </a:r>
            <a:r>
              <a:rPr lang="en-GB" b="1" dirty="0" smtClean="0"/>
              <a:t> los </a:t>
            </a:r>
            <a:r>
              <a:rPr lang="en-GB" b="1" dirty="0" err="1" smtClean="0"/>
              <a:t>temas</a:t>
            </a:r>
            <a:r>
              <a:rPr lang="en-GB" b="1" dirty="0" smtClean="0"/>
              <a:t> se </a:t>
            </a:r>
            <a:r>
              <a:rPr lang="en-GB" b="1" dirty="0" err="1" smtClean="0"/>
              <a:t>puede</a:t>
            </a:r>
            <a:r>
              <a:rPr lang="en-GB" b="1" dirty="0" smtClean="0"/>
              <a:t> </a:t>
            </a:r>
            <a:r>
              <a:rPr lang="en-GB" b="1" dirty="0" err="1" smtClean="0"/>
              <a:t>vincular</a:t>
            </a:r>
            <a:r>
              <a:rPr lang="en-GB" b="1" dirty="0" smtClean="0"/>
              <a:t> la </a:t>
            </a:r>
            <a:r>
              <a:rPr lang="en-GB" b="1" dirty="0" err="1" smtClean="0"/>
              <a:t>gestion</a:t>
            </a:r>
            <a:r>
              <a:rPr lang="en-GB" b="1" dirty="0" smtClean="0"/>
              <a:t> de  </a:t>
            </a:r>
            <a:r>
              <a:rPr lang="en-GB" b="1" dirty="0" err="1" smtClean="0"/>
              <a:t>riesgos</a:t>
            </a:r>
            <a:r>
              <a:rPr lang="en-GB" b="1" dirty="0" smtClean="0"/>
              <a:t> y los </a:t>
            </a:r>
            <a:r>
              <a:rPr lang="en-GB" b="1" dirty="0" err="1" smtClean="0"/>
              <a:t>preparativos</a:t>
            </a:r>
            <a:r>
              <a:rPr lang="en-GB" b="1" dirty="0" smtClean="0"/>
              <a:t> </a:t>
            </a:r>
            <a:r>
              <a:rPr lang="en-GB" b="1" dirty="0" err="1" smtClean="0"/>
              <a:t>para</a:t>
            </a:r>
            <a:r>
              <a:rPr lang="en-GB" b="1" dirty="0" smtClean="0"/>
              <a:t> </a:t>
            </a:r>
            <a:r>
              <a:rPr lang="en-GB" b="1" dirty="0" err="1" smtClean="0"/>
              <a:t>desastres</a:t>
            </a:r>
            <a:r>
              <a:rPr lang="en-GB" b="1" dirty="0" smtClean="0"/>
              <a:t>.</a:t>
            </a:r>
            <a:endParaRPr lang="es-ES" b="1" dirty="0" smtClean="0"/>
          </a:p>
          <a:p>
            <a:pPr algn="just">
              <a:buNone/>
            </a:pPr>
            <a:endParaRPr lang="es-ES" b="1" dirty="0" smtClean="0"/>
          </a:p>
        </p:txBody>
      </p:sp>
      <p:pic>
        <p:nvPicPr>
          <p:cNvPr id="30722" name="Picture 2"/>
          <p:cNvPicPr>
            <a:picLocks noChangeAspect="1" noChangeArrowheads="1"/>
          </p:cNvPicPr>
          <p:nvPr/>
        </p:nvPicPr>
        <p:blipFill>
          <a:blip r:embed="rId3" cstate="print"/>
          <a:srcRect/>
          <a:stretch>
            <a:fillRect/>
          </a:stretch>
        </p:blipFill>
        <p:spPr bwMode="auto">
          <a:xfrm>
            <a:off x="0" y="1844824"/>
            <a:ext cx="2699791"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476672"/>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sp>
        <p:nvSpPr>
          <p:cNvPr id="5" name="TextBox 4"/>
          <p:cNvSpPr txBox="1"/>
          <p:nvPr/>
        </p:nvSpPr>
        <p:spPr>
          <a:xfrm>
            <a:off x="0" y="1124744"/>
            <a:ext cx="7272808" cy="369332"/>
          </a:xfrm>
          <a:prstGeom prst="rect">
            <a:avLst/>
          </a:prstGeom>
          <a:noFill/>
        </p:spPr>
        <p:txBody>
          <a:bodyPr wrap="square" rtlCol="0">
            <a:spAutoFit/>
          </a:bodyPr>
          <a:lstStyle/>
          <a:p>
            <a:r>
              <a:rPr lang="en-GB" b="1" dirty="0" smtClean="0">
                <a:solidFill>
                  <a:srgbClr val="A9171A"/>
                </a:solidFill>
              </a:rPr>
              <a:t>3. </a:t>
            </a:r>
            <a:r>
              <a:rPr lang="es-ES" b="1" dirty="0" smtClean="0">
                <a:solidFill>
                  <a:srgbClr val="A9171A"/>
                </a:solidFill>
              </a:rPr>
              <a:t>Aplicación</a:t>
            </a:r>
            <a:r>
              <a:rPr lang="en-GB" b="1" dirty="0" smtClean="0">
                <a:solidFill>
                  <a:srgbClr val="A9171A"/>
                </a:solidFill>
              </a:rPr>
              <a:t> de </a:t>
            </a:r>
            <a:r>
              <a:rPr lang="es-ES" b="1" dirty="0" smtClean="0">
                <a:solidFill>
                  <a:srgbClr val="A9171A"/>
                </a:solidFill>
              </a:rPr>
              <a:t>Análisis</a:t>
            </a:r>
            <a:r>
              <a:rPr lang="en-GB" b="1" dirty="0" smtClean="0">
                <a:solidFill>
                  <a:srgbClr val="A9171A"/>
                </a:solidFill>
              </a:rPr>
              <a:t> de Vulnerabilidades y </a:t>
            </a:r>
            <a:r>
              <a:rPr lang="en-GB" b="1" dirty="0" err="1" smtClean="0">
                <a:solidFill>
                  <a:srgbClr val="A9171A"/>
                </a:solidFill>
              </a:rPr>
              <a:t>Capacidades</a:t>
            </a:r>
            <a:endParaRPr lang="es-ES" b="1" dirty="0">
              <a:solidFill>
                <a:srgbClr val="A9171A"/>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4032" y="1556792"/>
            <a:ext cx="6318448" cy="4191000"/>
          </a:xfrm>
        </p:spPr>
        <p:style>
          <a:lnRef idx="2">
            <a:schemeClr val="accent5"/>
          </a:lnRef>
          <a:fillRef idx="1">
            <a:schemeClr val="lt1"/>
          </a:fillRef>
          <a:effectRef idx="0">
            <a:schemeClr val="accent5"/>
          </a:effectRef>
          <a:fontRef idx="minor">
            <a:schemeClr val="dk1"/>
          </a:fontRef>
        </p:style>
        <p:txBody>
          <a:bodyPr/>
          <a:lstStyle/>
          <a:p>
            <a:pPr algn="just">
              <a:buNone/>
            </a:pPr>
            <a:r>
              <a:rPr lang="es-ES" b="1" dirty="0" smtClean="0">
                <a:solidFill>
                  <a:srgbClr val="A9171A"/>
                </a:solidFill>
              </a:rPr>
              <a:t>4. Transformar </a:t>
            </a:r>
            <a:r>
              <a:rPr lang="es-ES" dirty="0" smtClean="0">
                <a:solidFill>
                  <a:schemeClr val="accent1">
                    <a:lumMod val="75000"/>
                  </a:schemeClr>
                </a:solidFill>
              </a:rPr>
              <a:t>condiciones de riesgos en capacidades que permitan transformar la forma del abordaje de la vulnerabilidad.  </a:t>
            </a:r>
          </a:p>
          <a:p>
            <a:pPr algn="just">
              <a:buNone/>
            </a:pPr>
            <a:endParaRPr lang="en-GB" dirty="0" smtClean="0">
              <a:solidFill>
                <a:schemeClr val="accent1">
                  <a:lumMod val="75000"/>
                </a:schemeClr>
              </a:solidFill>
            </a:endParaRPr>
          </a:p>
          <a:p>
            <a:pPr algn="just">
              <a:buNone/>
            </a:pPr>
            <a:r>
              <a:rPr lang="en-GB" dirty="0" smtClean="0">
                <a:solidFill>
                  <a:schemeClr val="accent1">
                    <a:lumMod val="75000"/>
                  </a:schemeClr>
                </a:solidFill>
              </a:rPr>
              <a:t>Las SN </a:t>
            </a:r>
            <a:r>
              <a:rPr lang="en-GB" b="1" dirty="0" err="1" smtClean="0">
                <a:solidFill>
                  <a:schemeClr val="accent1">
                    <a:lumMod val="75000"/>
                  </a:schemeClr>
                </a:solidFill>
              </a:rPr>
              <a:t>estan</a:t>
            </a:r>
            <a:r>
              <a:rPr lang="en-GB" b="1" dirty="0" smtClean="0">
                <a:solidFill>
                  <a:schemeClr val="accent1">
                    <a:lumMod val="75000"/>
                  </a:schemeClr>
                </a:solidFill>
              </a:rPr>
              <a:t> </a:t>
            </a:r>
            <a:r>
              <a:rPr lang="en-GB" b="1" dirty="0" err="1" smtClean="0">
                <a:solidFill>
                  <a:schemeClr val="accent1">
                    <a:lumMod val="75000"/>
                  </a:schemeClr>
                </a:solidFill>
              </a:rPr>
              <a:t>contribuyendo</a:t>
            </a:r>
            <a:r>
              <a:rPr lang="en-GB" b="1" dirty="0" smtClean="0">
                <a:solidFill>
                  <a:schemeClr val="accent1">
                    <a:lumMod val="75000"/>
                  </a:schemeClr>
                </a:solidFill>
              </a:rPr>
              <a:t> </a:t>
            </a:r>
            <a:r>
              <a:rPr lang="en-GB" dirty="0" smtClean="0">
                <a:solidFill>
                  <a:schemeClr val="accent1">
                    <a:lumMod val="75000"/>
                  </a:schemeClr>
                </a:solidFill>
              </a:rPr>
              <a:t>a la </a:t>
            </a:r>
            <a:r>
              <a:rPr lang="es-ES" sz="2400" dirty="0" smtClean="0">
                <a:solidFill>
                  <a:schemeClr val="accent1">
                    <a:lumMod val="75000"/>
                  </a:schemeClr>
                </a:solidFill>
              </a:rPr>
              <a:t> transformación </a:t>
            </a:r>
            <a:r>
              <a:rPr lang="en-GB" dirty="0" smtClean="0">
                <a:solidFill>
                  <a:schemeClr val="accent1">
                    <a:lumMod val="75000"/>
                  </a:schemeClr>
                </a:solidFill>
              </a:rPr>
              <a:t> de </a:t>
            </a:r>
            <a:r>
              <a:rPr lang="en-GB" dirty="0" err="1" smtClean="0">
                <a:solidFill>
                  <a:schemeClr val="accent1">
                    <a:lumMod val="75000"/>
                  </a:schemeClr>
                </a:solidFill>
              </a:rPr>
              <a:t>vulnerabilidades</a:t>
            </a:r>
            <a:r>
              <a:rPr lang="en-GB" dirty="0" smtClean="0">
                <a:solidFill>
                  <a:schemeClr val="accent1">
                    <a:lumMod val="75000"/>
                  </a:schemeClr>
                </a:solidFill>
              </a:rPr>
              <a:t> en </a:t>
            </a:r>
            <a:r>
              <a:rPr lang="en-GB" dirty="0" err="1" smtClean="0">
                <a:solidFill>
                  <a:schemeClr val="accent1">
                    <a:lumMod val="75000"/>
                  </a:schemeClr>
                </a:solidFill>
              </a:rPr>
              <a:t>acciones</a:t>
            </a:r>
            <a:r>
              <a:rPr lang="en-GB" dirty="0" smtClean="0">
                <a:solidFill>
                  <a:schemeClr val="accent1">
                    <a:lumMod val="75000"/>
                  </a:schemeClr>
                </a:solidFill>
              </a:rPr>
              <a:t> </a:t>
            </a:r>
            <a:r>
              <a:rPr lang="en-GB" dirty="0" err="1" smtClean="0">
                <a:solidFill>
                  <a:schemeClr val="accent1">
                    <a:lumMod val="75000"/>
                  </a:schemeClr>
                </a:solidFill>
              </a:rPr>
              <a:t>que</a:t>
            </a:r>
            <a:r>
              <a:rPr lang="en-GB" dirty="0" smtClean="0">
                <a:solidFill>
                  <a:schemeClr val="accent1">
                    <a:lumMod val="75000"/>
                  </a:schemeClr>
                </a:solidFill>
              </a:rPr>
              <a:t> </a:t>
            </a:r>
            <a:r>
              <a:rPr lang="en-GB" dirty="0" err="1" smtClean="0">
                <a:solidFill>
                  <a:schemeClr val="accent1">
                    <a:lumMod val="75000"/>
                  </a:schemeClr>
                </a:solidFill>
              </a:rPr>
              <a:t>permitan</a:t>
            </a:r>
            <a:r>
              <a:rPr lang="en-GB" dirty="0" smtClean="0">
                <a:solidFill>
                  <a:schemeClr val="accent1">
                    <a:lumMod val="75000"/>
                  </a:schemeClr>
                </a:solidFill>
              </a:rPr>
              <a:t> </a:t>
            </a:r>
            <a:r>
              <a:rPr lang="en-GB" dirty="0" err="1" smtClean="0">
                <a:solidFill>
                  <a:schemeClr val="accent1">
                    <a:lumMod val="75000"/>
                  </a:schemeClr>
                </a:solidFill>
              </a:rPr>
              <a:t>fortalcer</a:t>
            </a:r>
            <a:r>
              <a:rPr lang="en-GB" dirty="0" smtClean="0">
                <a:solidFill>
                  <a:schemeClr val="accent1">
                    <a:lumMod val="75000"/>
                  </a:schemeClr>
                </a:solidFill>
              </a:rPr>
              <a:t> </a:t>
            </a:r>
            <a:r>
              <a:rPr lang="en-GB" dirty="0" err="1" smtClean="0">
                <a:solidFill>
                  <a:schemeClr val="accent1">
                    <a:lumMod val="75000"/>
                  </a:schemeClr>
                </a:solidFill>
              </a:rPr>
              <a:t>las</a:t>
            </a:r>
            <a:r>
              <a:rPr lang="en-GB" dirty="0" smtClean="0">
                <a:solidFill>
                  <a:schemeClr val="accent1">
                    <a:lumMod val="75000"/>
                  </a:schemeClr>
                </a:solidFill>
              </a:rPr>
              <a:t> </a:t>
            </a:r>
            <a:r>
              <a:rPr lang="en-GB" dirty="0" err="1" smtClean="0">
                <a:solidFill>
                  <a:schemeClr val="accent1">
                    <a:lumMod val="75000"/>
                  </a:schemeClr>
                </a:solidFill>
              </a:rPr>
              <a:t>comunidades</a:t>
            </a:r>
            <a:r>
              <a:rPr lang="en-GB" dirty="0" smtClean="0">
                <a:solidFill>
                  <a:schemeClr val="accent1">
                    <a:lumMod val="75000"/>
                  </a:schemeClr>
                </a:solidFill>
              </a:rPr>
              <a:t>.</a:t>
            </a:r>
            <a:endParaRPr lang="es-ES" dirty="0" smtClean="0">
              <a:solidFill>
                <a:schemeClr val="accent1">
                  <a:lumMod val="75000"/>
                </a:schemeClr>
              </a:solidFill>
            </a:endParaRPr>
          </a:p>
          <a:p>
            <a:pPr algn="just">
              <a:buNone/>
            </a:pPr>
            <a:endParaRPr lang="es-ES" dirty="0"/>
          </a:p>
        </p:txBody>
      </p:sp>
      <p:pic>
        <p:nvPicPr>
          <p:cNvPr id="5" name="Picture 2"/>
          <p:cNvPicPr>
            <a:picLocks noChangeAspect="1" noChangeArrowheads="1"/>
          </p:cNvPicPr>
          <p:nvPr/>
        </p:nvPicPr>
        <p:blipFill>
          <a:blip r:embed="rId3" cstate="print"/>
          <a:srcRect/>
          <a:stretch>
            <a:fillRect/>
          </a:stretch>
        </p:blipFill>
        <p:spPr bwMode="auto">
          <a:xfrm>
            <a:off x="0" y="1412776"/>
            <a:ext cx="2483768"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476672"/>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pic>
        <p:nvPicPr>
          <p:cNvPr id="24580" name="Picture 4" descr="C:\Documents and Settings\krystell.santamaria\Desktop\la-importancia-de-las-redes-sociales2.jpg"/>
          <p:cNvPicPr>
            <a:picLocks noChangeAspect="1" noChangeArrowheads="1"/>
          </p:cNvPicPr>
          <p:nvPr/>
        </p:nvPicPr>
        <p:blipFill>
          <a:blip r:embed="rId4" cstate="print"/>
          <a:srcRect/>
          <a:stretch>
            <a:fillRect/>
          </a:stretch>
        </p:blipFill>
        <p:spPr bwMode="auto">
          <a:xfrm>
            <a:off x="6516216" y="3933056"/>
            <a:ext cx="2216704" cy="20127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496944" cy="4191000"/>
          </a:xfrm>
        </p:spPr>
        <p:txBody>
          <a:bodyPr/>
          <a:lstStyle/>
          <a:p>
            <a:pPr lvl="0" algn="just">
              <a:buNone/>
            </a:pPr>
            <a:r>
              <a:rPr lang="es-ES" sz="1800" b="1" dirty="0" smtClean="0">
                <a:solidFill>
                  <a:srgbClr val="A9171A"/>
                </a:solidFill>
              </a:rPr>
              <a:t>5. </a:t>
            </a:r>
            <a:r>
              <a:rPr lang="es-ES" sz="2000" b="1" dirty="0" smtClean="0">
                <a:solidFill>
                  <a:srgbClr val="A9171A"/>
                </a:solidFill>
              </a:rPr>
              <a:t>Empoderamiento</a:t>
            </a:r>
            <a:r>
              <a:rPr lang="es-ES" sz="1800" b="1" dirty="0" smtClean="0">
                <a:solidFill>
                  <a:srgbClr val="A9171A"/>
                </a:solidFill>
              </a:rPr>
              <a:t> </a:t>
            </a:r>
            <a:r>
              <a:rPr lang="es-ES" sz="2000" dirty="0" smtClean="0">
                <a:solidFill>
                  <a:schemeClr val="accent1">
                    <a:lumMod val="75000"/>
                  </a:schemeClr>
                </a:solidFill>
              </a:rPr>
              <a:t>de las comunidades es la base para cualquier tipo de desarrollo de la comunidad, mediante la organización comunitaria se pueden general cambios de actitud y mentalidades.</a:t>
            </a:r>
          </a:p>
          <a:p>
            <a:pPr lvl="0" algn="just">
              <a:buNone/>
            </a:pPr>
            <a:endParaRPr lang="es-ES" sz="2000" dirty="0" smtClean="0"/>
          </a:p>
          <a:p>
            <a:pPr>
              <a:buNone/>
            </a:pPr>
            <a:r>
              <a:rPr lang="en-GB" sz="1800" b="1" dirty="0" smtClean="0">
                <a:solidFill>
                  <a:srgbClr val="A9171A"/>
                </a:solidFill>
              </a:rPr>
              <a:t>6.</a:t>
            </a:r>
            <a:r>
              <a:rPr lang="en-GB" sz="1800" b="1" dirty="0" smtClean="0">
                <a:solidFill>
                  <a:srgbClr val="C00000"/>
                </a:solidFill>
              </a:rPr>
              <a:t> </a:t>
            </a:r>
            <a:r>
              <a:rPr lang="es-ES" sz="1800" b="1" dirty="0" smtClean="0">
                <a:solidFill>
                  <a:srgbClr val="C00000"/>
                </a:solidFill>
              </a:rPr>
              <a:t>Participación de las Autoridades </a:t>
            </a:r>
            <a:r>
              <a:rPr lang="es-ES" sz="1800" dirty="0" smtClean="0">
                <a:solidFill>
                  <a:schemeClr val="tx2"/>
                </a:solidFill>
              </a:rPr>
              <a:t>en los procesos de Gestión de Riesgos.</a:t>
            </a:r>
          </a:p>
          <a:p>
            <a:pPr>
              <a:buNone/>
            </a:pPr>
            <a:endParaRPr lang="es-ES" sz="2400" dirty="0" smtClean="0">
              <a:solidFill>
                <a:schemeClr val="accent1">
                  <a:lumMod val="75000"/>
                </a:schemeClr>
              </a:solidFill>
            </a:endParaRPr>
          </a:p>
          <a:p>
            <a:endParaRPr lang="es-ES" dirty="0"/>
          </a:p>
        </p:txBody>
      </p:sp>
      <p:sp>
        <p:nvSpPr>
          <p:cNvPr id="3" name="TextBox 2"/>
          <p:cNvSpPr txBox="1"/>
          <p:nvPr/>
        </p:nvSpPr>
        <p:spPr>
          <a:xfrm>
            <a:off x="0" y="404664"/>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pic>
        <p:nvPicPr>
          <p:cNvPr id="26626" name="Picture 2"/>
          <p:cNvPicPr>
            <a:picLocks noChangeAspect="1" noChangeArrowheads="1"/>
          </p:cNvPicPr>
          <p:nvPr/>
        </p:nvPicPr>
        <p:blipFill>
          <a:blip r:embed="rId3" cstate="print"/>
          <a:srcRect/>
          <a:stretch>
            <a:fillRect/>
          </a:stretch>
        </p:blipFill>
        <p:spPr bwMode="auto">
          <a:xfrm>
            <a:off x="467544" y="3140968"/>
            <a:ext cx="3581400"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697" name="Picture 1"/>
          <p:cNvPicPr>
            <a:picLocks noChangeAspect="1" noChangeArrowheads="1"/>
          </p:cNvPicPr>
          <p:nvPr/>
        </p:nvPicPr>
        <p:blipFill>
          <a:blip r:embed="rId4" cstate="print"/>
          <a:srcRect/>
          <a:stretch>
            <a:fillRect/>
          </a:stretch>
        </p:blipFill>
        <p:spPr bwMode="auto">
          <a:xfrm>
            <a:off x="4644008" y="3284984"/>
            <a:ext cx="3096344" cy="2309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8748464" cy="4191000"/>
          </a:xfrm>
        </p:spPr>
        <p:txBody>
          <a:bodyPr/>
          <a:lstStyle/>
          <a:p>
            <a:pPr algn="just">
              <a:buNone/>
            </a:pPr>
            <a:r>
              <a:rPr lang="es-ES" sz="1600" b="1" dirty="0" smtClean="0">
                <a:solidFill>
                  <a:srgbClr val="C00000"/>
                </a:solidFill>
              </a:rPr>
              <a:t>7</a:t>
            </a:r>
            <a:r>
              <a:rPr lang="es-ES" sz="2000" b="1" dirty="0" smtClean="0">
                <a:solidFill>
                  <a:srgbClr val="C00000"/>
                </a:solidFill>
              </a:rPr>
              <a:t>. Marcos Legislativos</a:t>
            </a:r>
            <a:r>
              <a:rPr lang="es-ES" b="1" dirty="0" smtClean="0">
                <a:solidFill>
                  <a:srgbClr val="C00000"/>
                </a:solidFill>
              </a:rPr>
              <a:t>: </a:t>
            </a:r>
            <a:r>
              <a:rPr lang="es-ES" sz="1800" dirty="0" smtClean="0">
                <a:solidFill>
                  <a:schemeClr val="accent1">
                    <a:lumMod val="75000"/>
                  </a:schemeClr>
                </a:solidFill>
              </a:rPr>
              <a:t>Promover y apoyar a los gobiernos en el desarrollo y de la legislación en caso de desastres, lista de chequeo.. Etc.</a:t>
            </a:r>
            <a:endParaRPr lang="es-ES" sz="2000" dirty="0" smtClean="0">
              <a:solidFill>
                <a:schemeClr val="accent1">
                  <a:lumMod val="75000"/>
                </a:schemeClr>
              </a:solidFill>
            </a:endParaRPr>
          </a:p>
          <a:p>
            <a:pPr marL="273050" lvl="1" indent="-273050" algn="just">
              <a:buNone/>
            </a:pPr>
            <a:endParaRPr lang="es-ES" dirty="0" smtClean="0">
              <a:solidFill>
                <a:schemeClr val="accent1">
                  <a:lumMod val="75000"/>
                </a:schemeClr>
              </a:solidFill>
            </a:endParaRPr>
          </a:p>
          <a:p>
            <a:pPr marL="273050" lvl="1" indent="-273050" algn="just">
              <a:buNone/>
            </a:pPr>
            <a:r>
              <a:rPr lang="es-ES" sz="1600" b="1" dirty="0" smtClean="0">
                <a:solidFill>
                  <a:schemeClr val="accent2"/>
                </a:solidFill>
              </a:rPr>
              <a:t>8.</a:t>
            </a:r>
            <a:r>
              <a:rPr lang="es-ES" b="1" dirty="0" smtClean="0">
                <a:solidFill>
                  <a:srgbClr val="C00000"/>
                </a:solidFill>
              </a:rPr>
              <a:t>Sensibilización pública y educación </a:t>
            </a:r>
            <a:r>
              <a:rPr lang="es-ES" sz="1800" dirty="0" smtClean="0">
                <a:solidFill>
                  <a:schemeClr val="accent1">
                    <a:lumMod val="75000"/>
                  </a:schemeClr>
                </a:solidFill>
              </a:rPr>
              <a:t>formal e informal para garantizar el acceso a la información a todo nivel…. En Americas trabajamos en mas de </a:t>
            </a:r>
            <a:r>
              <a:rPr lang="es-ES" b="1" dirty="0" smtClean="0">
                <a:solidFill>
                  <a:schemeClr val="accent2"/>
                </a:solidFill>
              </a:rPr>
              <a:t>5,0000 escuelas por año </a:t>
            </a:r>
            <a:r>
              <a:rPr lang="es-ES" sz="1800" dirty="0" smtClean="0">
                <a:solidFill>
                  <a:schemeClr val="accent1">
                    <a:lumMod val="75000"/>
                  </a:schemeClr>
                </a:solidFill>
              </a:rPr>
              <a:t>capacitando a profesores, alumnos Promoviendo escuelas protegidas… “Escuelas Seguras”. Campañas Comunitarias, herramientas etc..</a:t>
            </a:r>
          </a:p>
          <a:p>
            <a:pPr marL="273050" lvl="1" indent="-273050" algn="just">
              <a:buNone/>
            </a:pPr>
            <a:endParaRPr lang="es-ES" sz="1800" dirty="0" smtClean="0">
              <a:solidFill>
                <a:schemeClr val="accent1">
                  <a:lumMod val="75000"/>
                </a:schemeClr>
              </a:solidFill>
            </a:endParaRPr>
          </a:p>
          <a:p>
            <a:pPr marL="273050" lvl="1" indent="-273050" algn="just">
              <a:buNone/>
            </a:pPr>
            <a:r>
              <a:rPr lang="es-ES" b="1" dirty="0" smtClean="0">
                <a:solidFill>
                  <a:schemeClr val="accent2"/>
                </a:solidFill>
              </a:rPr>
              <a:t>Promoción de la Salud integral en las comunidades </a:t>
            </a:r>
          </a:p>
          <a:p>
            <a:pPr marL="273050" lvl="1" indent="-273050" algn="just">
              <a:buNone/>
            </a:pPr>
            <a:r>
              <a:rPr lang="en-GB" sz="1800" dirty="0" err="1" smtClean="0">
                <a:solidFill>
                  <a:schemeClr val="accent1">
                    <a:lumMod val="75000"/>
                  </a:schemeClr>
                </a:solidFill>
              </a:rPr>
              <a:t>Primeros</a:t>
            </a:r>
            <a:r>
              <a:rPr lang="en-GB" sz="1800" dirty="0" smtClean="0">
                <a:solidFill>
                  <a:schemeClr val="accent1">
                    <a:lumMod val="75000"/>
                  </a:schemeClr>
                </a:solidFill>
              </a:rPr>
              <a:t>  </a:t>
            </a:r>
            <a:r>
              <a:rPr lang="en-GB" sz="1800" dirty="0" err="1" smtClean="0">
                <a:solidFill>
                  <a:schemeClr val="accent1">
                    <a:lumMod val="75000"/>
                  </a:schemeClr>
                </a:solidFill>
              </a:rPr>
              <a:t>Auxilios</a:t>
            </a:r>
            <a:r>
              <a:rPr lang="en-GB" sz="1800" dirty="0" smtClean="0">
                <a:solidFill>
                  <a:schemeClr val="accent1">
                    <a:lumMod val="75000"/>
                  </a:schemeClr>
                </a:solidFill>
              </a:rPr>
              <a:t>, </a:t>
            </a:r>
            <a:r>
              <a:rPr lang="en-GB" sz="1800" dirty="0" err="1" smtClean="0">
                <a:solidFill>
                  <a:schemeClr val="accent1">
                    <a:lumMod val="75000"/>
                  </a:schemeClr>
                </a:solidFill>
              </a:rPr>
              <a:t>Apoyo</a:t>
            </a:r>
            <a:r>
              <a:rPr lang="en-GB" sz="1800" dirty="0" smtClean="0">
                <a:solidFill>
                  <a:schemeClr val="accent1">
                    <a:lumMod val="75000"/>
                  </a:schemeClr>
                </a:solidFill>
              </a:rPr>
              <a:t> a la </a:t>
            </a:r>
            <a:r>
              <a:rPr lang="en-GB" sz="1800" dirty="0" err="1" smtClean="0">
                <a:solidFill>
                  <a:schemeClr val="accent1">
                    <a:lumMod val="75000"/>
                  </a:schemeClr>
                </a:solidFill>
              </a:rPr>
              <a:t>promocion</a:t>
            </a:r>
            <a:r>
              <a:rPr lang="en-GB" sz="1800" dirty="0" smtClean="0">
                <a:solidFill>
                  <a:schemeClr val="accent1">
                    <a:lumMod val="75000"/>
                  </a:schemeClr>
                </a:solidFill>
              </a:rPr>
              <a:t> de </a:t>
            </a:r>
          </a:p>
          <a:p>
            <a:pPr marL="273050" lvl="1" indent="-273050" algn="just">
              <a:buNone/>
            </a:pPr>
            <a:r>
              <a:rPr lang="en-GB" sz="1800" dirty="0" smtClean="0">
                <a:solidFill>
                  <a:schemeClr val="accent1">
                    <a:lumMod val="75000"/>
                  </a:schemeClr>
                </a:solidFill>
              </a:rPr>
              <a:t>“</a:t>
            </a:r>
            <a:r>
              <a:rPr lang="en-GB" sz="1800" dirty="0" err="1" smtClean="0">
                <a:solidFill>
                  <a:schemeClr val="accent1">
                    <a:lumMod val="75000"/>
                  </a:schemeClr>
                </a:solidFill>
              </a:rPr>
              <a:t>Hospitales</a:t>
            </a:r>
            <a:r>
              <a:rPr lang="en-GB" sz="1800" dirty="0" smtClean="0">
                <a:solidFill>
                  <a:schemeClr val="accent1">
                    <a:lumMod val="75000"/>
                  </a:schemeClr>
                </a:solidFill>
              </a:rPr>
              <a:t> </a:t>
            </a:r>
            <a:r>
              <a:rPr lang="en-GB" sz="1800" dirty="0" err="1" smtClean="0">
                <a:solidFill>
                  <a:schemeClr val="accent1">
                    <a:lumMod val="75000"/>
                  </a:schemeClr>
                </a:solidFill>
              </a:rPr>
              <a:t>Seguros</a:t>
            </a:r>
            <a:r>
              <a:rPr lang="en-GB" sz="1800" dirty="0" smtClean="0">
                <a:solidFill>
                  <a:schemeClr val="accent1">
                    <a:lumMod val="75000"/>
                  </a:schemeClr>
                </a:solidFill>
              </a:rPr>
              <a:t>”..</a:t>
            </a:r>
            <a:endParaRPr lang="es-ES" sz="1800" dirty="0" smtClean="0">
              <a:solidFill>
                <a:schemeClr val="accent1">
                  <a:lumMod val="75000"/>
                </a:schemeClr>
              </a:solidFill>
            </a:endParaRPr>
          </a:p>
          <a:p>
            <a:pPr algn="just"/>
            <a:endParaRPr lang="es-ES" dirty="0" smtClean="0">
              <a:solidFill>
                <a:schemeClr val="accent1">
                  <a:lumMod val="75000"/>
                </a:schemeClr>
              </a:solidFill>
            </a:endParaRPr>
          </a:p>
          <a:p>
            <a:endParaRPr lang="es-ES" dirty="0"/>
          </a:p>
        </p:txBody>
      </p:sp>
      <p:pic>
        <p:nvPicPr>
          <p:cNvPr id="3" name="Picture 2"/>
          <p:cNvPicPr>
            <a:picLocks noChangeAspect="1" noChangeArrowheads="1"/>
          </p:cNvPicPr>
          <p:nvPr/>
        </p:nvPicPr>
        <p:blipFill>
          <a:blip r:embed="rId3" cstate="print"/>
          <a:srcRect/>
          <a:stretch>
            <a:fillRect/>
          </a:stretch>
        </p:blipFill>
        <p:spPr bwMode="auto">
          <a:xfrm>
            <a:off x="6372200" y="4005064"/>
            <a:ext cx="2584547" cy="1789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0" y="404664"/>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640960" cy="4191000"/>
          </a:xfrm>
        </p:spPr>
        <p:txBody>
          <a:bodyPr/>
          <a:lstStyle/>
          <a:p>
            <a:pPr marL="457200" indent="-457200">
              <a:buNone/>
            </a:pPr>
            <a:r>
              <a:rPr lang="es-ES" sz="1600" b="1" dirty="0" smtClean="0">
                <a:solidFill>
                  <a:srgbClr val="A9171A"/>
                </a:solidFill>
              </a:rPr>
              <a:t>9</a:t>
            </a:r>
            <a:r>
              <a:rPr lang="es-ES" sz="2000" b="1" dirty="0" smtClean="0">
                <a:solidFill>
                  <a:srgbClr val="A9171A"/>
                </a:solidFill>
              </a:rPr>
              <a:t>. La participación del voluntariado </a:t>
            </a:r>
            <a:r>
              <a:rPr lang="es-ES" sz="2000" dirty="0" smtClean="0">
                <a:solidFill>
                  <a:schemeClr val="tx2"/>
                </a:solidFill>
              </a:rPr>
              <a:t>comunitario como agente de cambio, municipalidad, sociedad civil, Sector académico y científico…</a:t>
            </a:r>
            <a:r>
              <a:rPr lang="es-ES" sz="2000" dirty="0" err="1" smtClean="0">
                <a:solidFill>
                  <a:schemeClr val="tx2"/>
                </a:solidFill>
              </a:rPr>
              <a:t>Curriculas</a:t>
            </a:r>
            <a:r>
              <a:rPr lang="es-ES" sz="2000" dirty="0" smtClean="0">
                <a:solidFill>
                  <a:schemeClr val="tx2"/>
                </a:solidFill>
              </a:rPr>
              <a:t> de formación acordadas..</a:t>
            </a:r>
          </a:p>
          <a:p>
            <a:pPr marL="457200" indent="-457200">
              <a:buNone/>
            </a:pPr>
            <a:endParaRPr lang="en-GB" sz="2000" dirty="0" smtClean="0"/>
          </a:p>
          <a:p>
            <a:pPr>
              <a:buNone/>
            </a:pPr>
            <a:r>
              <a:rPr lang="es-ES" sz="2000" b="1" dirty="0" smtClean="0"/>
              <a:t>El voluntariado de la Cruz Roja </a:t>
            </a:r>
            <a:r>
              <a:rPr lang="es-ES" sz="2000" dirty="0" smtClean="0">
                <a:solidFill>
                  <a:schemeClr val="tx2"/>
                </a:solidFill>
              </a:rPr>
              <a:t>no solo forma parte, si no también vive en la comunidad y asegura un mayor apropiamiento de los procesos</a:t>
            </a:r>
            <a:r>
              <a:rPr lang="es-ES" sz="2000" dirty="0" smtClean="0">
                <a:solidFill>
                  <a:srgbClr val="0070C0"/>
                </a:solidFill>
              </a:rPr>
              <a:t>.</a:t>
            </a:r>
          </a:p>
          <a:p>
            <a:pPr marL="0" indent="0">
              <a:buNone/>
              <a:tabLst>
                <a:tab pos="95250" algn="l"/>
              </a:tabLst>
            </a:pPr>
            <a:endParaRPr lang="en-GB" sz="2000" dirty="0" smtClean="0"/>
          </a:p>
          <a:p>
            <a:pPr marL="457200" indent="-457200">
              <a:buNone/>
            </a:pPr>
            <a:endParaRPr lang="es-ES" sz="2000" dirty="0" smtClean="0"/>
          </a:p>
        </p:txBody>
      </p:sp>
      <p:sp>
        <p:nvSpPr>
          <p:cNvPr id="3" name="TextBox 2"/>
          <p:cNvSpPr txBox="1"/>
          <p:nvPr/>
        </p:nvSpPr>
        <p:spPr>
          <a:xfrm>
            <a:off x="0" y="476672"/>
            <a:ext cx="9144000" cy="461665"/>
          </a:xfrm>
          <a:prstGeom prst="rect">
            <a:avLst/>
          </a:prstGeom>
          <a:solidFill>
            <a:schemeClr val="accent4">
              <a:lumMod val="20000"/>
              <a:lumOff val="80000"/>
            </a:schemeClr>
          </a:solidFill>
        </p:spPr>
        <p:txBody>
          <a:bodyPr wrap="square" rtlCol="0">
            <a:spAutoFit/>
          </a:bodyPr>
          <a:lstStyle/>
          <a:p>
            <a:pPr algn="ctr"/>
            <a:r>
              <a:rPr lang="es-ES" sz="2400" b="1" dirty="0" smtClean="0"/>
              <a:t>Lecciones aprendidas y Buenas Practicas</a:t>
            </a:r>
            <a:endParaRPr lang="es-ES" sz="2400" dirty="0"/>
          </a:p>
        </p:txBody>
      </p:sp>
      <p:pic>
        <p:nvPicPr>
          <p:cNvPr id="27650" name="Picture 2"/>
          <p:cNvPicPr>
            <a:picLocks noChangeAspect="1" noChangeArrowheads="1"/>
          </p:cNvPicPr>
          <p:nvPr/>
        </p:nvPicPr>
        <p:blipFill>
          <a:blip r:embed="rId3" cstate="print"/>
          <a:srcRect/>
          <a:stretch>
            <a:fillRect/>
          </a:stretch>
        </p:blipFill>
        <p:spPr bwMode="auto">
          <a:xfrm>
            <a:off x="179511" y="3573016"/>
            <a:ext cx="2615571" cy="231420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7651" name="Picture 3"/>
          <p:cNvPicPr>
            <a:picLocks noChangeAspect="1" noChangeArrowheads="1"/>
          </p:cNvPicPr>
          <p:nvPr/>
        </p:nvPicPr>
        <p:blipFill>
          <a:blip r:embed="rId4" cstate="print"/>
          <a:srcRect/>
          <a:stretch>
            <a:fillRect/>
          </a:stretch>
        </p:blipFill>
        <p:spPr bwMode="auto">
          <a:xfrm>
            <a:off x="2843809" y="3573016"/>
            <a:ext cx="3078024" cy="232831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2"/>
          <p:cNvPicPr>
            <a:picLocks noChangeAspect="1" noChangeArrowheads="1"/>
          </p:cNvPicPr>
          <p:nvPr/>
        </p:nvPicPr>
        <p:blipFill>
          <a:blip r:embed="rId5" cstate="print"/>
          <a:srcRect/>
          <a:stretch>
            <a:fillRect/>
          </a:stretch>
        </p:blipFill>
        <p:spPr bwMode="auto">
          <a:xfrm>
            <a:off x="5940152" y="3573016"/>
            <a:ext cx="2975221" cy="223224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IFRC_2011 presentation-SP</Template>
  <TotalTime>2979</TotalTime>
  <Words>2051</Words>
  <Application>Microsoft Office PowerPoint</Application>
  <PresentationFormat>On-screen Show (4:3)</PresentationFormat>
  <Paragraphs>142</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IFRC_2011 presentation-SP</vt:lpstr>
      <vt:lpstr>Photo Editor Photo</vt:lpstr>
      <vt:lpstr>Plataforma Regional  de Gestion de Riesgos</vt:lpstr>
      <vt:lpstr>Slide 2</vt:lpstr>
      <vt:lpstr>Marco Global – Estrategia 2020</vt:lpstr>
      <vt:lpstr>Slide 4</vt:lpstr>
      <vt:lpstr>Slide 5</vt:lpstr>
      <vt:lpstr>Slide 6</vt:lpstr>
      <vt:lpstr>Slide 7</vt:lpstr>
      <vt:lpstr>Slide 8</vt:lpstr>
      <vt:lpstr>Slide 9</vt:lpstr>
      <vt:lpstr>Slide 10</vt:lpstr>
      <vt:lpstr>¿Qué es la resiliencia para La Federación Internacional de la Cruz Roja ?</vt:lpstr>
      <vt:lpstr>Slide 12</vt:lpstr>
      <vt:lpstr>Slide 13</vt:lpstr>
      <vt:lpstr>Slide 14</vt:lpstr>
      <vt:lpstr>El camino hacia la resiliencia Tender puentes entre socorro y desarrollo para un futuro más sostenible</vt:lpstr>
      <vt:lpstr>Slide 16</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Plataforma Regional  de Gestion de Riesgos</dc:title>
  <dc:creator>krystell.santamaria</dc:creator>
  <cp:lastModifiedBy>krystell.santamaria</cp:lastModifiedBy>
  <cp:revision>78</cp:revision>
  <dcterms:created xsi:type="dcterms:W3CDTF">2012-11-23T16:06:50Z</dcterms:created>
  <dcterms:modified xsi:type="dcterms:W3CDTF">2012-11-28T11:26:24Z</dcterms:modified>
</cp:coreProperties>
</file>